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94" r:id="rId2"/>
    <p:sldId id="429" r:id="rId3"/>
    <p:sldId id="373" r:id="rId4"/>
    <p:sldId id="430" r:id="rId5"/>
    <p:sldId id="433" r:id="rId6"/>
    <p:sldId id="435" r:id="rId7"/>
    <p:sldId id="434" r:id="rId8"/>
    <p:sldId id="422" r:id="rId9"/>
    <p:sldId id="437" r:id="rId10"/>
    <p:sldId id="263" r:id="rId11"/>
    <p:sldId id="409" r:id="rId12"/>
    <p:sldId id="438" r:id="rId13"/>
    <p:sldId id="439" r:id="rId14"/>
    <p:sldId id="440" r:id="rId15"/>
    <p:sldId id="417" r:id="rId16"/>
    <p:sldId id="460" r:id="rId17"/>
    <p:sldId id="441" r:id="rId18"/>
    <p:sldId id="448" r:id="rId19"/>
    <p:sldId id="443" r:id="rId20"/>
    <p:sldId id="444" r:id="rId21"/>
    <p:sldId id="445" r:id="rId22"/>
    <p:sldId id="447" r:id="rId23"/>
    <p:sldId id="449" r:id="rId24"/>
    <p:sldId id="450" r:id="rId25"/>
    <p:sldId id="451" r:id="rId26"/>
    <p:sldId id="452" r:id="rId27"/>
    <p:sldId id="453" r:id="rId28"/>
    <p:sldId id="454" r:id="rId29"/>
    <p:sldId id="456" r:id="rId30"/>
    <p:sldId id="457" r:id="rId31"/>
    <p:sldId id="459" r:id="rId32"/>
    <p:sldId id="42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3300"/>
    <a:srgbClr val="006600"/>
    <a:srgbClr val="336600"/>
    <a:srgbClr val="333300"/>
    <a:srgbClr val="663300"/>
    <a:srgbClr val="55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10" autoAdjust="0"/>
  </p:normalViewPr>
  <p:slideViewPr>
    <p:cSldViewPr>
      <p:cViewPr varScale="1">
        <p:scale>
          <a:sx n="106" d="100"/>
          <a:sy n="106" d="100"/>
        </p:scale>
        <p:origin x="17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0FFAA4-8D32-4A5E-AD76-A862B849FD12}" type="datetimeFigureOut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F789054-12CD-4135-9444-70D88E6D677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37CEBD-2F0A-4BF1-82F6-3C7EDC32C973}" type="slidenum">
              <a:rPr lang="ru-RU" altLang="ru-RU"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E2156F-DFAF-44EB-A1BD-506ED65EE9E4}" type="slidenum">
              <a:rPr lang="ru-RU" altLang="ru-RU">
                <a:latin typeface="Calibri" panose="020F0502020204030204" pitchFamily="34" charset="0"/>
              </a:rPr>
              <a:pPr eaLnBrk="1" hangingPunct="1"/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ABD03A-ADF0-48EE-8D9D-0EE3FB90F7DF}" type="slidenum">
              <a:rPr lang="ru-RU" altLang="ru-RU"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19437F-F570-40D5-B078-6F52151B4663}" type="slidenum">
              <a:rPr lang="ru-RU" altLang="ru-RU">
                <a:latin typeface="Calibri" panose="020F0502020204030204" pitchFamily="34" charset="0"/>
              </a:rPr>
              <a:pPr eaLnBrk="1" hangingPunct="1"/>
              <a:t>15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1DB1B7-6A31-4CD6-8C20-96795BC65E58}" type="slidenum">
              <a:rPr lang="ru-RU" altLang="ru-RU">
                <a:latin typeface="Calibri" panose="020F0502020204030204" pitchFamily="34" charset="0"/>
              </a:rPr>
              <a:pPr eaLnBrk="1" hangingPunct="1"/>
              <a:t>16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C75AB-EAD9-411D-ACC8-9DB55A008572}" type="datetime1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2EBD6A08-4025-47BF-8764-D45AA57910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424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7B3D-1E02-40B7-AA83-70078038ADE8}" type="datetime1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FD617-A024-441C-ADC3-E5CDD0C6BC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371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605A4-2C30-423D-81B5-899FF872F344}" type="datetime1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CB7F1-7C56-4C5F-B394-CE986C7D11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087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097F56-A1F9-4466-8C23-83A96A84DCA7}" type="datetime1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A102DC-30C5-4CE5-9F9D-503397B7E63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3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4F226-7FAF-420A-B266-CE133AE60349}" type="datetime1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1E3A9342-3CCD-4CA2-8D38-510345AB5E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564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CA816-B95E-4461-95DA-28DE11A456E3}" type="datetime1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BF360-F08F-4178-AFC9-B2B0BF00C4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878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330B9-D24A-4A12-B3E8-FEFDBDC0852D}" type="datetime1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3168D-7522-4CC2-9094-59C24C2F17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988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FBF8C0-FB6B-41C1-881D-4B6753E575BE}" type="datetime1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D5AE13-6F1B-450E-8882-1B65D44DA5D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8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4ED5-68C1-4ECF-B395-10EA5BDE1107}" type="datetime1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87070-E018-4E71-8BAE-D450ADF289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65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1728091-BE13-469A-99AE-65D8AE6693F8}" type="datetime1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B1CAE3-CCA3-4B0F-999B-C037307CF1D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05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64CB3B-89D0-4FB9-ACFA-90DFB3CA9D38}" type="datetime1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626DAC-0787-4917-A0EA-B966E6A8CBD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46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0DA050-A3A3-4D27-9731-AC59EF890951}" type="datetime1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33AE11C0-25CF-4C03-BF48-E908094CC14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143000"/>
            <a:ext cx="8643937" cy="388778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3200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000" b="1" smtClean="0">
                <a:solidFill>
                  <a:srgbClr val="0066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Отчет о деятельности муниципальной инновационной площадки МАДОУ № 1</a:t>
            </a: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DB7FF4-D5B9-4333-80CC-27EF8032CACF}" type="slidenum">
              <a:rPr lang="ru-RU" altLang="ru-RU">
                <a:solidFill>
                  <a:srgbClr val="FFFFFF"/>
                </a:solidFill>
                <a:latin typeface="Century Schoolbook" panose="02040604050505020304" pitchFamily="18" charset="0"/>
              </a:rPr>
              <a:pPr eaLnBrk="1" hangingPunct="1"/>
              <a:t>1</a:t>
            </a:fld>
            <a:endParaRPr lang="ru-RU" altLang="ru-RU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2143140" cy="165599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18487" cy="635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6600"/>
                </a:solidFill>
                <a:latin typeface="Arial Black" pitchFamily="34" charset="0"/>
                <a:cs typeface="Arial" panose="020B0604020202020204" pitchFamily="34" charset="0"/>
              </a:rPr>
              <a:t>Развивающая среда </a:t>
            </a:r>
            <a:r>
              <a:rPr lang="ru-RU" sz="3600" b="1" dirty="0" err="1" smtClean="0">
                <a:solidFill>
                  <a:srgbClr val="006600"/>
                </a:solidFill>
                <a:latin typeface="Arial Black" pitchFamily="34" charset="0"/>
                <a:cs typeface="Arial" panose="020B0604020202020204" pitchFamily="34" charset="0"/>
              </a:rPr>
              <a:t>МАДОУ</a:t>
            </a:r>
            <a:endParaRPr lang="ru-RU" sz="3600" dirty="0">
              <a:solidFill>
                <a:srgbClr val="00660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DB5DE1-A390-4274-88C0-CB547C2B944E}" type="slidenum">
              <a:rPr lang="ru-RU" altLang="ru-RU">
                <a:solidFill>
                  <a:srgbClr val="FFFFFF"/>
                </a:solidFill>
                <a:latin typeface="Century Schoolbook" panose="02040604050505020304" pitchFamily="18" charset="0"/>
              </a:rPr>
              <a:pPr eaLnBrk="1" hangingPunct="1"/>
              <a:t>10</a:t>
            </a:fld>
            <a:endParaRPr lang="ru-RU" altLang="ru-RU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88" y="4357688"/>
            <a:ext cx="2714625" cy="4286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С</a:t>
            </a: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портивный зал</a:t>
            </a:r>
            <a:endParaRPr lang="ru-RU" sz="2000" cap="small" dirty="0">
              <a:solidFill>
                <a:srgbClr val="003300"/>
              </a:solidFill>
              <a:latin typeface="Arial Black" pitchFamily="34" charset="0"/>
              <a:ea typeface="+mj-ea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00688" y="2571750"/>
            <a:ext cx="2714625" cy="428625"/>
          </a:xfrm>
          <a:prstGeom prst="rect">
            <a:avLst/>
          </a:prstGeom>
        </p:spPr>
        <p:txBody>
          <a:bodyPr anchor="b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М</a:t>
            </a: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узыкальный  зал</a:t>
            </a:r>
            <a:endParaRPr lang="ru-RU" sz="2000" cap="small" dirty="0">
              <a:solidFill>
                <a:srgbClr val="003300"/>
              </a:solidFill>
              <a:latin typeface="Arial Black" pitchFamily="34" charset="0"/>
              <a:ea typeface="+mj-ea"/>
            </a:endParaRPr>
          </a:p>
        </p:txBody>
      </p:sp>
      <p:pic>
        <p:nvPicPr>
          <p:cNvPr id="21514" name="Picture 10" descr="D:\фото\физическое\фото 0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285860"/>
            <a:ext cx="4395789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5" name="Picture 11" descr="D:\фото\осень 2015\DSC_00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286124"/>
            <a:ext cx="432000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9DE269-5D15-4D47-A118-F6BAABF44ABD}" type="slidenum">
              <a:rPr lang="ru-RU" altLang="ru-RU">
                <a:solidFill>
                  <a:srgbClr val="FFFFFF"/>
                </a:solidFill>
                <a:latin typeface="Century Schoolbook" panose="02040604050505020304" pitchFamily="18" charset="0"/>
              </a:rPr>
              <a:pPr eaLnBrk="1" hangingPunct="1"/>
              <a:t>11</a:t>
            </a:fld>
            <a:endParaRPr lang="ru-RU" altLang="ru-RU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" name="Picture 6" descr="IMG_52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3214686"/>
            <a:ext cx="4320000" cy="2881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572500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6600"/>
                </a:solidFill>
                <a:latin typeface="Arial Black" pitchFamily="34" charset="0"/>
                <a:cs typeface="Arial" panose="020B0604020202020204" pitchFamily="34" charset="0"/>
              </a:rPr>
              <a:t>Развивающая среда </a:t>
            </a:r>
            <a:r>
              <a:rPr lang="ru-RU" sz="3600" b="1" dirty="0" err="1" smtClean="0">
                <a:solidFill>
                  <a:srgbClr val="006600"/>
                </a:solidFill>
                <a:latin typeface="Arial Black" pitchFamily="34" charset="0"/>
                <a:cs typeface="Arial" panose="020B0604020202020204" pitchFamily="34" charset="0"/>
              </a:rPr>
              <a:t>МАДОУ</a:t>
            </a:r>
            <a:endParaRPr lang="ru-RU" sz="3600" dirty="0">
              <a:solidFill>
                <a:srgbClr val="00660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42938" y="4071938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Мини-класс</a:t>
            </a:r>
            <a:r>
              <a:rPr lang="ru-RU" sz="2000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 </a:t>
            </a: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по</a:t>
            </a:r>
            <a:r>
              <a:rPr lang="ru-RU" sz="2000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 </a:t>
            </a: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ПДД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286375" y="2571750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Театральный</a:t>
            </a:r>
            <a:r>
              <a:rPr lang="ru-RU" sz="2000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 </a:t>
            </a: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салон</a:t>
            </a:r>
          </a:p>
        </p:txBody>
      </p:sp>
      <p:pic>
        <p:nvPicPr>
          <p:cNvPr id="6" name="Picture 11" descr="DSC_00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000108"/>
            <a:ext cx="4320000" cy="2861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8675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006600"/>
                </a:solidFill>
                <a:latin typeface="Arial Black" pitchFamily="34" charset="0"/>
              </a:rPr>
              <a:t>Организационно-практический этап</a:t>
            </a:r>
            <a:endParaRPr lang="ru-RU" sz="36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571625"/>
            <a:ext cx="8429625" cy="4873625"/>
          </a:xfrm>
        </p:spPr>
        <p:txBody>
          <a:bodyPr/>
          <a:lstStyle/>
          <a:p>
            <a:pPr marL="0" indent="457200">
              <a:buFont typeface="Wingdings" panose="05000000000000000000" pitchFamily="2" charset="2"/>
              <a:buNone/>
            </a:pPr>
            <a:r>
              <a:rPr lang="ru-RU" altLang="ru-RU" smtClean="0">
                <a:solidFill>
                  <a:srgbClr val="003300"/>
                </a:solidFill>
                <a:latin typeface="Arial Black" panose="020B0A04020102020204" pitchFamily="34" charset="0"/>
              </a:rPr>
              <a:t>повышение уровня профессиональной компетенции педагогов для успешного введения ФГОС ДО</a:t>
            </a:r>
          </a:p>
          <a:p>
            <a:pPr marL="0" indent="457200">
              <a:buFont typeface="Wingdings" panose="05000000000000000000" pitchFamily="2" charset="2"/>
              <a:buNone/>
            </a:pPr>
            <a:endParaRPr lang="ru-RU" altLang="ru-RU" sz="1800" smtClean="0">
              <a:solidFill>
                <a:srgbClr val="003300"/>
              </a:solidFill>
              <a:latin typeface="Arial Black" panose="020B0A04020102020204" pitchFamily="34" charset="0"/>
            </a:endParaRPr>
          </a:p>
          <a:p>
            <a:pPr marL="0" indent="457200">
              <a:buFont typeface="Wingdings" panose="05000000000000000000" pitchFamily="2" charset="2"/>
              <a:buNone/>
            </a:pPr>
            <a:r>
              <a:rPr lang="ru-RU" altLang="ru-RU" smtClean="0">
                <a:solidFill>
                  <a:srgbClr val="003300"/>
                </a:solidFill>
                <a:latin typeface="Arial Black" panose="020B0A04020102020204" pitchFamily="34" charset="0"/>
              </a:rPr>
              <a:t>организация методического                                        и информационного сопровождения реализации ФГОС ДО</a:t>
            </a:r>
          </a:p>
          <a:p>
            <a:pPr marL="0" indent="457200">
              <a:buFont typeface="Wingdings" panose="05000000000000000000" pitchFamily="2" charset="2"/>
              <a:buNone/>
            </a:pPr>
            <a:endParaRPr lang="ru-RU" altLang="ru-RU" sz="1800" smtClean="0">
              <a:solidFill>
                <a:srgbClr val="003300"/>
              </a:solidFill>
              <a:latin typeface="Arial Black" panose="020B0A04020102020204" pitchFamily="34" charset="0"/>
            </a:endParaRPr>
          </a:p>
          <a:p>
            <a:pPr marL="0" indent="457200">
              <a:buFont typeface="Wingdings" panose="05000000000000000000" pitchFamily="2" charset="2"/>
              <a:buNone/>
            </a:pPr>
            <a:r>
              <a:rPr lang="ru-RU" altLang="ru-RU" smtClean="0">
                <a:solidFill>
                  <a:srgbClr val="003300"/>
                </a:solidFill>
                <a:latin typeface="Arial Black" panose="020B0A04020102020204" pitchFamily="34" charset="0"/>
              </a:rPr>
              <a:t>создание условий для введения                              и реализации ФГОС ДО</a:t>
            </a:r>
          </a:p>
          <a:p>
            <a:pPr marL="0" indent="457200">
              <a:buFont typeface="Wingdings" panose="05000000000000000000" pitchFamily="2" charset="2"/>
              <a:buNone/>
            </a:pPr>
            <a:endParaRPr lang="ru-RU" altLang="ru-RU" smtClean="0">
              <a:solidFill>
                <a:srgbClr val="0033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A8B3B9-A2A3-4762-89F4-D9E3AB9A9AFF}" type="slidenum">
              <a:rPr lang="ru-RU" altLang="ru-RU">
                <a:solidFill>
                  <a:srgbClr val="FFFFFF"/>
                </a:solidFill>
                <a:latin typeface="Century Schoolbook" panose="02040604050505020304" pitchFamily="18" charset="0"/>
              </a:rPr>
              <a:pPr eaLnBrk="1" hangingPunct="1"/>
              <a:t>12</a:t>
            </a:fld>
            <a:endParaRPr lang="ru-RU" altLang="ru-RU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8675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006600"/>
                </a:solidFill>
                <a:latin typeface="Arial Black" pitchFamily="34" charset="0"/>
              </a:rPr>
              <a:t>Повышение профессиональной компетенции педагогов</a:t>
            </a:r>
            <a:endParaRPr lang="ru-RU" sz="36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07CF2D-6B71-487E-ABC8-448FC1BD2C9C}" type="slidenum">
              <a:rPr lang="ru-RU" altLang="ru-RU">
                <a:solidFill>
                  <a:srgbClr val="FFFFFF"/>
                </a:solidFill>
                <a:latin typeface="Century Schoolbook" panose="02040604050505020304" pitchFamily="18" charset="0"/>
              </a:rPr>
              <a:pPr eaLnBrk="1" hangingPunct="1"/>
              <a:t>13</a:t>
            </a:fld>
            <a:endParaRPr lang="ru-RU" altLang="ru-RU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5604" name="Содержимое 4"/>
          <p:cNvSpPr>
            <a:spLocks noGrp="1"/>
          </p:cNvSpPr>
          <p:nvPr>
            <p:ph sz="quarter" idx="1"/>
          </p:nvPr>
        </p:nvSpPr>
        <p:spPr>
          <a:xfrm>
            <a:off x="714375" y="1428750"/>
            <a:ext cx="8043863" cy="5045075"/>
          </a:xfrm>
        </p:spPr>
        <p:txBody>
          <a:bodyPr/>
          <a:lstStyle/>
          <a:p>
            <a:pPr marL="0" indent="-457200">
              <a:spcBef>
                <a:spcPct val="0"/>
              </a:spcBef>
              <a:buFont typeface="Wingdings" panose="05000000000000000000" pitchFamily="2" charset="2"/>
              <a:buNone/>
              <a:tabLst>
                <a:tab pos="536575" algn="l"/>
              </a:tabLst>
            </a:pPr>
            <a:r>
              <a:rPr lang="ru-RU" altLang="ru-RU" smtClean="0">
                <a:solidFill>
                  <a:srgbClr val="003300"/>
                </a:solidFill>
                <a:latin typeface="Arial Black" panose="020B0A04020102020204" pitchFamily="34" charset="0"/>
              </a:rPr>
              <a:t>	городской постоянно-действующий семинар «Введение ФГОС в систему дошкольного образования»</a:t>
            </a:r>
          </a:p>
          <a:p>
            <a:pPr marL="0" indent="-457200">
              <a:spcBef>
                <a:spcPct val="0"/>
              </a:spcBef>
              <a:buFont typeface="Wingdings" panose="05000000000000000000" pitchFamily="2" charset="2"/>
              <a:buNone/>
              <a:tabLst>
                <a:tab pos="536575" algn="l"/>
              </a:tabLst>
            </a:pPr>
            <a:endParaRPr lang="ru-RU" altLang="ru-RU" sz="1600" smtClean="0">
              <a:solidFill>
                <a:srgbClr val="003300"/>
              </a:solidFill>
              <a:latin typeface="Arial Black" panose="020B0A04020102020204" pitchFamily="34" charset="0"/>
            </a:endParaRPr>
          </a:p>
          <a:p>
            <a:pPr marL="0" indent="-457200">
              <a:spcBef>
                <a:spcPct val="0"/>
              </a:spcBef>
              <a:buFont typeface="Wingdings" panose="05000000000000000000" pitchFamily="2" charset="2"/>
              <a:buNone/>
              <a:tabLst>
                <a:tab pos="536575" algn="l"/>
              </a:tabLst>
            </a:pPr>
            <a:r>
              <a:rPr lang="ru-RU" altLang="ru-RU" smtClean="0">
                <a:solidFill>
                  <a:srgbClr val="003300"/>
                </a:solidFill>
                <a:latin typeface="Arial Black" panose="020B0A04020102020204" pitchFamily="34" charset="0"/>
              </a:rPr>
              <a:t>	семинары и конференции, организованные КРИПК и ПРО</a:t>
            </a:r>
          </a:p>
          <a:p>
            <a:pPr marL="0" indent="-457200">
              <a:spcBef>
                <a:spcPct val="0"/>
              </a:spcBef>
              <a:buFont typeface="Wingdings" panose="05000000000000000000" pitchFamily="2" charset="2"/>
              <a:buNone/>
              <a:tabLst>
                <a:tab pos="536575" algn="l"/>
              </a:tabLst>
            </a:pPr>
            <a:r>
              <a:rPr lang="ru-RU" altLang="ru-RU" smtClean="0">
                <a:solidFill>
                  <a:srgbClr val="003300"/>
                </a:solidFill>
                <a:latin typeface="Arial Black" panose="020B0A04020102020204" pitchFamily="34" charset="0"/>
              </a:rPr>
              <a:t>	авторские семинары С. А. Козловой,                        О. А. Скоролуповой, Т. В. Волосовец</a:t>
            </a:r>
          </a:p>
          <a:p>
            <a:pPr marL="0" indent="-457200">
              <a:spcBef>
                <a:spcPct val="0"/>
              </a:spcBef>
              <a:buFont typeface="Wingdings" panose="05000000000000000000" pitchFamily="2" charset="2"/>
              <a:buNone/>
              <a:tabLst>
                <a:tab pos="536575" algn="l"/>
              </a:tabLst>
            </a:pPr>
            <a:endParaRPr lang="ru-RU" altLang="ru-RU" sz="1600" smtClean="0">
              <a:solidFill>
                <a:srgbClr val="003300"/>
              </a:solidFill>
              <a:latin typeface="Arial Black" panose="020B0A04020102020204" pitchFamily="34" charset="0"/>
            </a:endParaRPr>
          </a:p>
          <a:p>
            <a:pPr marL="0" indent="-457200">
              <a:spcBef>
                <a:spcPct val="0"/>
              </a:spcBef>
              <a:buFont typeface="Wingdings" panose="05000000000000000000" pitchFamily="2" charset="2"/>
              <a:buNone/>
              <a:tabLst>
                <a:tab pos="536575" algn="l"/>
              </a:tabLst>
            </a:pPr>
            <a:r>
              <a:rPr lang="ru-RU" altLang="ru-RU" smtClean="0">
                <a:solidFill>
                  <a:srgbClr val="003300"/>
                </a:solidFill>
                <a:latin typeface="Arial Black" panose="020B0A04020102020204" pitchFamily="34" charset="0"/>
              </a:rPr>
              <a:t>	краткосрочное обучение, организованное журналом «Дошколенок Кузбасса» совместно с ФГНУ «Институт психолого-педагогических проблем детства» РАО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B9758B-3F03-45EB-ACAD-2E76F780FAEA}" type="slidenum">
              <a:rPr lang="ru-RU" altLang="ru-RU">
                <a:solidFill>
                  <a:srgbClr val="FFFFFF"/>
                </a:solidFill>
                <a:latin typeface="Century Schoolbook" panose="02040604050505020304" pitchFamily="18" charset="0"/>
              </a:rPr>
              <a:pPr eaLnBrk="1" hangingPunct="1"/>
              <a:t>14</a:t>
            </a:fld>
            <a:endParaRPr lang="ru-RU" altLang="ru-RU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8675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006600"/>
                </a:solidFill>
                <a:latin typeface="Arial Black" pitchFamily="34" charset="0"/>
              </a:rPr>
              <a:t>Страница «</a:t>
            </a:r>
            <a:r>
              <a:rPr lang="ru-RU" sz="3600" dirty="0" err="1" smtClean="0">
                <a:solidFill>
                  <a:srgbClr val="006600"/>
                </a:solidFill>
                <a:latin typeface="Arial Black" pitchFamily="34" charset="0"/>
              </a:rPr>
              <a:t>ФГОС</a:t>
            </a:r>
            <a:r>
              <a:rPr lang="ru-RU" sz="3600" dirty="0" smtClean="0">
                <a:solidFill>
                  <a:srgbClr val="006600"/>
                </a:solidFill>
                <a:latin typeface="Arial Black" pitchFamily="34" charset="0"/>
              </a:rPr>
              <a:t> ДО»                                                                 на официальном сайте </a:t>
            </a:r>
            <a:r>
              <a:rPr lang="ru-RU" sz="3600" dirty="0" err="1" smtClean="0">
                <a:solidFill>
                  <a:srgbClr val="006600"/>
                </a:solidFill>
                <a:latin typeface="Arial Black" pitchFamily="34" charset="0"/>
              </a:rPr>
              <a:t>МАДОУ</a:t>
            </a:r>
            <a:endParaRPr lang="ru-RU" sz="3600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3571876"/>
            <a:ext cx="4439174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500174"/>
            <a:ext cx="4320000" cy="3061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3857625" y="3571875"/>
            <a:ext cx="1071563" cy="1071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625" y="-2786063"/>
            <a:ext cx="8358188" cy="7929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A586AF-9287-4964-A108-29C42D1DFFB7}" type="slidenum">
              <a:rPr lang="ru-RU" altLang="ru-RU">
                <a:solidFill>
                  <a:srgbClr val="FFFFFF"/>
                </a:solidFill>
                <a:latin typeface="Century Schoolbook" panose="02040604050505020304" pitchFamily="18" charset="0"/>
              </a:rPr>
              <a:pPr eaLnBrk="1" hangingPunct="1"/>
              <a:t>15</a:t>
            </a:fld>
            <a:endParaRPr lang="ru-RU" altLang="ru-RU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9" name="Picture 10" descr="IMG_596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643050"/>
            <a:ext cx="4429156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C:\Users\Администратор\Desktop\все документы\мои выступления\Кон педагог-наставник\конкурс\Полысаевский ГО, Репьюк О. Н.,фотографии\IMG_63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3429000"/>
            <a:ext cx="4320000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28625" y="785813"/>
            <a:ext cx="8429625" cy="582612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small" dirty="0">
                <a:solidFill>
                  <a:srgbClr val="006600"/>
                </a:solidFill>
                <a:latin typeface="Arial Black" pitchFamily="34" charset="0"/>
                <a:ea typeface="+mj-ea"/>
              </a:rPr>
              <a:t>Постоянно-действующий семинар «Изучаем </a:t>
            </a:r>
            <a:r>
              <a:rPr lang="ru-RU" sz="3600" b="1" cap="small" dirty="0" err="1">
                <a:solidFill>
                  <a:srgbClr val="006600"/>
                </a:solidFill>
                <a:latin typeface="Arial Black" pitchFamily="34" charset="0"/>
                <a:ea typeface="+mj-ea"/>
              </a:rPr>
              <a:t>ФГОС</a:t>
            </a:r>
            <a:r>
              <a:rPr lang="ru-RU" sz="3600" b="1" cap="small" dirty="0">
                <a:solidFill>
                  <a:srgbClr val="006600"/>
                </a:solidFill>
                <a:latin typeface="Arial Black" pitchFamily="34" charset="0"/>
                <a:ea typeface="+mj-ea"/>
              </a:rPr>
              <a:t> ДО»</a:t>
            </a:r>
            <a:endParaRPr lang="ru-RU" sz="3600" cap="small" dirty="0">
              <a:solidFill>
                <a:srgbClr val="006600"/>
              </a:solidFill>
              <a:latin typeface="Arial Black" pitchFamily="34" charset="0"/>
              <a:ea typeface="+mj-ea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85813" y="4714875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Обучающий семинар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500688" y="2857500"/>
            <a:ext cx="2714625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Деловая игра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625" y="-2786063"/>
            <a:ext cx="8358188" cy="7929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2ECB91-65F7-4159-A05C-EEF6E80F40B9}" type="slidenum">
              <a:rPr lang="ru-RU" altLang="ru-RU">
                <a:solidFill>
                  <a:srgbClr val="FFFFFF"/>
                </a:solidFill>
                <a:latin typeface="Century Schoolbook" panose="02040604050505020304" pitchFamily="18" charset="0"/>
              </a:rPr>
              <a:pPr eaLnBrk="1" hangingPunct="1"/>
              <a:t>16</a:t>
            </a:fld>
            <a:endParaRPr lang="ru-RU" altLang="ru-RU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28625" y="714375"/>
            <a:ext cx="8429625" cy="582613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small" dirty="0">
                <a:solidFill>
                  <a:srgbClr val="006600"/>
                </a:solidFill>
                <a:latin typeface="Arial Black" pitchFamily="34" charset="0"/>
                <a:ea typeface="+mj-ea"/>
              </a:rPr>
              <a:t>Информационные стенды                              для родителей</a:t>
            </a:r>
            <a:endParaRPr lang="ru-RU" sz="3600" cap="small" dirty="0">
              <a:solidFill>
                <a:srgbClr val="006600"/>
              </a:solidFill>
              <a:latin typeface="Arial Black" pitchFamily="34" charset="0"/>
              <a:ea typeface="+mj-ea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3125" y="6143625"/>
            <a:ext cx="4786313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 err="1">
                <a:solidFill>
                  <a:srgbClr val="003300"/>
                </a:solidFill>
                <a:latin typeface="Arial Black" pitchFamily="34" charset="0"/>
                <a:ea typeface="+mj-ea"/>
              </a:rPr>
              <a:t>ФГОС</a:t>
            </a: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 ДО в вопросах и ответах</a:t>
            </a:r>
          </a:p>
        </p:txBody>
      </p:sp>
      <p:pic>
        <p:nvPicPr>
          <p:cNvPr id="64514" name="Picture 2" descr="C:\Documents and Settings\ДОУ\Рабочий стол\память\Изображение 0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357298"/>
            <a:ext cx="3500462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1500174"/>
            <a:ext cx="2500330" cy="3571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516" name="Picture 4" descr="C:\Documents and Settings\ДОУ\Рабочий стол\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5984" y="3786190"/>
            <a:ext cx="3429023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500" y="642938"/>
            <a:ext cx="8229600" cy="2143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  <a:t>Работа творческих групп</a:t>
            </a:r>
            <a:endParaRPr lang="ru-RU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5813" y="4357688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Обсуждение проекта</a:t>
            </a:r>
          </a:p>
        </p:txBody>
      </p:sp>
      <p:pic>
        <p:nvPicPr>
          <p:cNvPr id="7" name="Picture 5" descr="IMG_49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3143248"/>
            <a:ext cx="428628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4" name="Picture 2" descr="G:\Новая папка\семинар Сетевая школа\фото 0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214422"/>
            <a:ext cx="4320000" cy="2954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57813" y="2500313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Изготовление атрибутов для центров развития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42875" y="1071563"/>
            <a:ext cx="9001125" cy="6429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4000" b="1" dirty="0" err="1" smtClean="0">
                <a:solidFill>
                  <a:srgbClr val="006600"/>
                </a:solidFill>
                <a:latin typeface="Arial Black" pitchFamily="34" charset="0"/>
              </a:rPr>
              <a:t>Эколаборатория</a:t>
            </a:r>
            <a: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  <a:t> </a:t>
            </a:r>
            <a:b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  <a:t>«</a:t>
            </a:r>
            <a:r>
              <a:rPr lang="ru-RU" sz="4000" b="1" dirty="0" err="1" smtClean="0">
                <a:solidFill>
                  <a:srgbClr val="006600"/>
                </a:solidFill>
                <a:latin typeface="Arial Black" pitchFamily="34" charset="0"/>
              </a:rPr>
              <a:t>Любознайка</a:t>
            </a:r>
            <a: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  <a:t>»</a:t>
            </a:r>
            <a:r>
              <a:rPr lang="ru-RU" sz="4000" dirty="0" smtClean="0">
                <a:solidFill>
                  <a:srgbClr val="00B050"/>
                </a:solidFill>
              </a:rPr>
              <a:t/>
            </a:r>
            <a:br>
              <a:rPr lang="ru-RU" sz="4000" dirty="0" smtClean="0">
                <a:solidFill>
                  <a:srgbClr val="00B050"/>
                </a:solidFill>
              </a:rPr>
            </a:br>
            <a:endParaRPr lang="ru-RU" dirty="0" smtClean="0">
              <a:solidFill>
                <a:srgbClr val="00B050"/>
              </a:solidFill>
            </a:endParaRPr>
          </a:p>
        </p:txBody>
      </p:sp>
      <p:pic>
        <p:nvPicPr>
          <p:cNvPr id="30723" name="Picture 3" descr="D:\фото\день растений\день растений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3357562"/>
            <a:ext cx="428628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2" name="Picture 2" descr="F:\Новая папка\DSC_00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1472" y="1571612"/>
            <a:ext cx="4357717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63" y="5286375"/>
            <a:ext cx="3571875" cy="357188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endParaRPr lang="ru-RU" sz="2000" b="1" cap="small" dirty="0">
              <a:solidFill>
                <a:srgbClr val="006600"/>
              </a:solidFill>
              <a:ea typeface="+mj-ea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b="1" cap="small" dirty="0">
              <a:solidFill>
                <a:srgbClr val="006600"/>
              </a:solidFill>
              <a:ea typeface="+mj-ea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Учимся ухаживать                        за комнатными растениями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14938" y="2643188"/>
            <a:ext cx="3286125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Выращиваем рассаду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Documents and Settings\ДОУ\Рабочий стол\я\Изображение 0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3214686"/>
            <a:ext cx="4286279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5813" y="4572000"/>
            <a:ext cx="3357562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Изучаем мир растений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86375" y="2571750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Учимся определять массу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1500" y="1071563"/>
            <a:ext cx="7467600" cy="5715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4000" b="1" dirty="0" err="1" smtClean="0">
                <a:solidFill>
                  <a:srgbClr val="006600"/>
                </a:solidFill>
                <a:latin typeface="Arial Black" pitchFamily="34" charset="0"/>
              </a:rPr>
              <a:t>Эколаборатория</a:t>
            </a:r>
            <a: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  <a:t> </a:t>
            </a:r>
            <a:b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  <a:t>«</a:t>
            </a:r>
            <a:r>
              <a:rPr lang="ru-RU" sz="4000" b="1" dirty="0" err="1" smtClean="0">
                <a:solidFill>
                  <a:srgbClr val="006600"/>
                </a:solidFill>
                <a:latin typeface="Arial Black" pitchFamily="34" charset="0"/>
              </a:rPr>
              <a:t>Любознайка</a:t>
            </a:r>
            <a: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  <a:t>»</a:t>
            </a:r>
            <a:r>
              <a:rPr lang="ru-RU" sz="4000" dirty="0" smtClean="0">
                <a:solidFill>
                  <a:srgbClr val="00B050"/>
                </a:solidFill>
              </a:rPr>
              <a:t/>
            </a:r>
            <a:br>
              <a:rPr lang="ru-RU" sz="4000" dirty="0" smtClean="0">
                <a:solidFill>
                  <a:srgbClr val="00B050"/>
                </a:solidFill>
              </a:rPr>
            </a:br>
            <a:endParaRPr lang="ru-RU" dirty="0" smtClean="0">
              <a:solidFill>
                <a:srgbClr val="00B050"/>
              </a:solidFill>
            </a:endParaRPr>
          </a:p>
        </p:txBody>
      </p:sp>
      <p:pic>
        <p:nvPicPr>
          <p:cNvPr id="30727" name="Picture 7" descr="D:\фото\деятельность детей\акция 0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1472" y="1571612"/>
            <a:ext cx="4320000" cy="2723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142875" y="1500188"/>
            <a:ext cx="8715375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100" b="1">
              <a:solidFill>
                <a:srgbClr val="7030A0"/>
              </a:solidFill>
            </a:endParaRPr>
          </a:p>
          <a:p>
            <a:pPr algn="just" eaLnBrk="1" hangingPunct="1"/>
            <a:r>
              <a:rPr lang="ru-RU" altLang="ru-RU" sz="2800" b="1">
                <a:solidFill>
                  <a:srgbClr val="002060"/>
                </a:solidFill>
              </a:rPr>
              <a:t> </a:t>
            </a:r>
            <a:r>
              <a:rPr lang="ru-RU" altLang="ru-RU" sz="2800" b="1">
                <a:solidFill>
                  <a:srgbClr val="003300"/>
                </a:solidFill>
                <a:latin typeface="Arial Black" panose="020B0A04020102020204" pitchFamily="34" charset="0"/>
              </a:rPr>
              <a:t>Федеральный закон «Об образовании                           в Российской Федерации» от 29.12.2012                 № 273-ФЗ</a:t>
            </a:r>
          </a:p>
          <a:p>
            <a:pPr algn="just" eaLnBrk="1" hangingPunct="1"/>
            <a:endParaRPr lang="ru-RU" altLang="ru-RU" sz="2800" b="1">
              <a:solidFill>
                <a:srgbClr val="003300"/>
              </a:solidFill>
              <a:latin typeface="Arial Black" panose="020B0A04020102020204" pitchFamily="34" charset="0"/>
            </a:endParaRPr>
          </a:p>
          <a:p>
            <a:pPr algn="just" eaLnBrk="1" hangingPunct="1"/>
            <a:r>
              <a:rPr lang="ru-RU" altLang="ru-RU" sz="2800" b="1">
                <a:solidFill>
                  <a:srgbClr val="003300"/>
                </a:solidFill>
                <a:latin typeface="Arial Black" panose="020B0A04020102020204" pitchFamily="34" charset="0"/>
              </a:rPr>
              <a:t>     Приказ Минобрнауки РФ от 17.10.2013                         № 1155 «Об утверждении федерального государственного образовательного стандарта дошкольного образования»</a:t>
            </a:r>
          </a:p>
          <a:p>
            <a:pPr algn="just" eaLnBrk="1" hangingPunct="1"/>
            <a:endParaRPr lang="ru-RU" altLang="ru-RU" sz="2800" b="1">
              <a:solidFill>
                <a:srgbClr val="0D1D61"/>
              </a:solidFill>
            </a:endParaRPr>
          </a:p>
          <a:p>
            <a:pPr eaLnBrk="1" hangingPunct="1"/>
            <a:endParaRPr lang="ru-RU" altLang="ru-RU" sz="2800" b="1">
              <a:solidFill>
                <a:srgbClr val="7030A0"/>
              </a:solidFill>
            </a:endParaRPr>
          </a:p>
          <a:p>
            <a:pPr algn="just" eaLnBrk="1" hangingPunct="1"/>
            <a:endParaRPr lang="ru-RU" altLang="ru-RU" sz="2400">
              <a:solidFill>
                <a:srgbClr val="0D1D61"/>
              </a:solidFill>
            </a:endParaRPr>
          </a:p>
          <a:p>
            <a:pPr algn="just" eaLnBrk="1" hangingPunct="1"/>
            <a:endParaRPr lang="ru-RU" altLang="ru-RU" sz="2400">
              <a:solidFill>
                <a:srgbClr val="0D1D61"/>
              </a:solidFill>
            </a:endParaRPr>
          </a:p>
          <a:p>
            <a:pPr algn="just" eaLnBrk="1" hangingPunct="1"/>
            <a:endParaRPr lang="ru-RU" altLang="ru-RU" sz="2400">
              <a:solidFill>
                <a:srgbClr val="0D1D61"/>
              </a:solidFill>
            </a:endParaRPr>
          </a:p>
          <a:p>
            <a:pPr eaLnBrk="1" hangingPunct="1"/>
            <a:r>
              <a:rPr lang="ru-RU" altLang="ru-RU" sz="2800" b="1" i="1">
                <a:solidFill>
                  <a:srgbClr val="0D1D61"/>
                </a:solidFill>
              </a:rPr>
              <a:t> </a:t>
            </a:r>
            <a:endParaRPr lang="ru-RU" altLang="ru-RU" sz="2400">
              <a:solidFill>
                <a:srgbClr val="0D1D61"/>
              </a:solidFill>
            </a:endParaRPr>
          </a:p>
          <a:p>
            <a:pPr eaLnBrk="1" hangingPunct="1"/>
            <a:r>
              <a:rPr lang="ru-RU" altLang="ru-RU" sz="2000" b="1">
                <a:solidFill>
                  <a:srgbClr val="0D1D61"/>
                </a:solidFill>
              </a:rPr>
              <a:t>  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382000" cy="4714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B050"/>
                </a:solidFill>
                <a:cs typeface="Arial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cs typeface="Arial" charset="0"/>
              </a:rPr>
            </a:br>
            <a:r>
              <a:rPr lang="ru-RU" sz="4000" b="1" dirty="0" smtClean="0">
                <a:solidFill>
                  <a:srgbClr val="006600"/>
                </a:solidFill>
                <a:latin typeface="Arial Black" pitchFamily="34" charset="0"/>
                <a:cs typeface="Arial" charset="0"/>
              </a:rPr>
              <a:t>Нормативно-правовое обеспечение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  <a:t>Центр конструктивной деятельности «</a:t>
            </a:r>
            <a:r>
              <a:rPr lang="ru-RU" sz="4000" b="1" dirty="0" err="1" smtClean="0">
                <a:solidFill>
                  <a:srgbClr val="006600"/>
                </a:solidFill>
                <a:latin typeface="Arial Black" pitchFamily="34" charset="0"/>
              </a:rPr>
              <a:t>Фиксики</a:t>
            </a:r>
            <a: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  <a:t>»</a:t>
            </a:r>
            <a:endParaRPr lang="ru-RU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36867" name="Picture 3" descr="C:\Documents and Settings\ДОУ\Рабочий стол\я\Изображение 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643050"/>
            <a:ext cx="428628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Picture 5" descr="C:\Documents and Settings\ДОУ\Рабочий стол\я\Изображение 0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429000"/>
            <a:ext cx="4071965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00125" y="4786313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Конструктор «</a:t>
            </a:r>
            <a:r>
              <a:rPr lang="ru-RU" sz="2000" b="1" cap="small" dirty="0" err="1">
                <a:solidFill>
                  <a:srgbClr val="003300"/>
                </a:solidFill>
                <a:latin typeface="Arial Black" pitchFamily="34" charset="0"/>
                <a:ea typeface="+mj-ea"/>
              </a:rPr>
              <a:t>Лего</a:t>
            </a: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72063" y="2571750"/>
            <a:ext cx="3429000" cy="71437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Конструктор на любой вкус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Новая папка\DSC03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48" y="3286124"/>
            <a:ext cx="4286279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9" name="Picture 3" descr="F:\Новая папка\DSC_00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5" y="1571612"/>
            <a:ext cx="4357717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5813" y="5143500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В помощь будущим автомобилистам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14938" y="2571750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Конструируем                                  из мягких модулей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28688" y="214313"/>
            <a:ext cx="7467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  <a:t>Центр конструктивной деятельности «</a:t>
            </a:r>
            <a:r>
              <a:rPr lang="ru-RU" sz="4000" b="1" dirty="0" err="1" smtClean="0">
                <a:solidFill>
                  <a:srgbClr val="006600"/>
                </a:solidFill>
                <a:latin typeface="Arial Black" pitchFamily="34" charset="0"/>
              </a:rPr>
              <a:t>Фиксики</a:t>
            </a:r>
            <a: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  <a:t>»</a:t>
            </a:r>
            <a:endParaRPr lang="ru-RU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229600" cy="4286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  <a:t>Мини-музей «Книговедение»</a:t>
            </a:r>
            <a:endParaRPr lang="ru-RU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37890" name="Picture 2" descr="C:\Documents and Settings\ДОУ\Рабочий стол\я\Изображение 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472" y="1142984"/>
            <a:ext cx="4320000" cy="2908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Documents and Settings\ДОУ\Рабочий стол\я\Изображение 0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214686"/>
            <a:ext cx="4214842" cy="2882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85813" y="4786313"/>
            <a:ext cx="342900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Изучать энциклопедии                            любят ребята постарше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86375" y="2571750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Книжки для малышек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654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  <a:t>Мини-музей «Книговедение»</a:t>
            </a:r>
            <a:endParaRPr lang="ru-RU" sz="40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18435" name="Picture 2" descr="C:\Documents and Settings\ДОУ\Рабочий стол\я\Изображение 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143372" y="3357562"/>
            <a:ext cx="4429156" cy="2882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C:\Documents and Settings\ДОУ\Рабочий стол\я\Изображение 0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142984"/>
            <a:ext cx="428628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50" y="4429125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Знакомимся с книгами наших мам и пап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929188" y="2714625"/>
            <a:ext cx="3857625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Тематическая выставка книг «Воспитываем сказкой»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654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  <a:t>Мини-музей боевой славы«Память»</a:t>
            </a:r>
            <a:endParaRPr lang="ru-RU" sz="40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625" y="4786313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Открытие мини-музея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929188" y="2786063"/>
            <a:ext cx="400050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Экскурсия для воспитанников</a:t>
            </a:r>
          </a:p>
        </p:txBody>
      </p:sp>
      <p:pic>
        <p:nvPicPr>
          <p:cNvPr id="57347" name="Picture 3" descr="C:\Documents and Settings\ДОУ\Рабочий стол\память\Изображение 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3429000"/>
            <a:ext cx="432000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346" name="Picture 2" descr="D:\фото\9 мая\ветераны 2015\DSC034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643050"/>
            <a:ext cx="4320000" cy="2858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654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  <a:t>Мини-музей боевой славы«Память»</a:t>
            </a:r>
            <a:endParaRPr lang="ru-RU" sz="40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88" y="6072188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Передвижная выставка</a:t>
            </a:r>
          </a:p>
        </p:txBody>
      </p:sp>
      <p:pic>
        <p:nvPicPr>
          <p:cNvPr id="58370" name="Picture 2" descr="D:\фото\9 мая\ветераны 2015\DSC034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571612"/>
            <a:ext cx="2880000" cy="4334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371" name="Picture 3" descr="C:\Documents and Settings\ДОУ\Рабочий стол\память\Изображение 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571612"/>
            <a:ext cx="432000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00563" y="4857750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Рассматриваем новые экспонаты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57188" y="642938"/>
            <a:ext cx="8229600" cy="654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  <a:t>Мини-музей </a:t>
            </a:r>
            <a:b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  <a:t>«Моя малая Родина»</a:t>
            </a:r>
            <a:endParaRPr lang="ru-RU" sz="40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500" y="4714875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Растительный и животный мир Кузбасса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214938" y="2857500"/>
            <a:ext cx="3571875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Улицы города в лицах</a:t>
            </a:r>
          </a:p>
        </p:txBody>
      </p:sp>
      <p:pic>
        <p:nvPicPr>
          <p:cNvPr id="59395" name="Picture 3" descr="C:\Documents and Settings\ДОУ\Рабочий стол\память\Изображение 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428736"/>
            <a:ext cx="4429156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396" name="Picture 4" descr="C:\Documents and Settings\ДОУ\Рабочий стол\память\Изображение 0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500438"/>
            <a:ext cx="4320000" cy="2927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фото\познавательно-речевое\РОДИТЕЛИ 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472" y="1571612"/>
            <a:ext cx="4357717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1" name="Picture 3" descr="C:\Documents and Settings\ДОУ\Рабочий стол\я\Изображение 0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3429000"/>
            <a:ext cx="4336640" cy="2882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57250" y="4714875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Изучаем геральдику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14938" y="2714625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Здесь мы живем!</a:t>
            </a:r>
          </a:p>
        </p:txBody>
      </p:sp>
      <p:sp>
        <p:nvSpPr>
          <p:cNvPr id="39942" name="Прямоугольник 7"/>
          <p:cNvSpPr>
            <a:spLocks noChangeArrowheads="1"/>
          </p:cNvSpPr>
          <p:nvPr/>
        </p:nvSpPr>
        <p:spPr bwMode="auto">
          <a:xfrm>
            <a:off x="1000125" y="142875"/>
            <a:ext cx="7500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006600"/>
                </a:solidFill>
                <a:latin typeface="Arial Black" panose="020B0A04020102020204" pitchFamily="34" charset="0"/>
              </a:rPr>
              <a:t>Мини-музей </a:t>
            </a:r>
            <a:br>
              <a:rPr lang="ru-RU" altLang="ru-RU" sz="3600" b="1">
                <a:solidFill>
                  <a:srgbClr val="006600"/>
                </a:solidFill>
                <a:latin typeface="Arial Black" panose="020B0A04020102020204" pitchFamily="34" charset="0"/>
              </a:rPr>
            </a:br>
            <a:r>
              <a:rPr lang="ru-RU" altLang="ru-RU" sz="3600" b="1">
                <a:solidFill>
                  <a:srgbClr val="006600"/>
                </a:solidFill>
                <a:latin typeface="Arial Black" panose="020B0A04020102020204" pitchFamily="34" charset="0"/>
              </a:rPr>
              <a:t>«Моя малая Родина»</a:t>
            </a:r>
            <a:endParaRPr lang="ru-RU" altLang="ru-RU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654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  <a:t>Тематические выставки</a:t>
            </a:r>
            <a:endParaRPr lang="ru-RU" sz="40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625" y="4429125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Детские писатели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00625" y="2786063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Выставка детских работ</a:t>
            </a:r>
          </a:p>
        </p:txBody>
      </p:sp>
      <p:pic>
        <p:nvPicPr>
          <p:cNvPr id="60418" name="Picture 2" descr="D:\МАДОУ\фото МДОУ №1\Лесенка успеха\Лесенка успеха - 2010\IMG_41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3429000"/>
            <a:ext cx="4339806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419" name="Picture 3" descr="C:\Documents and Settings\ДОУ\Рабочий стол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285860"/>
            <a:ext cx="4357718" cy="2857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00063" y="4857750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Центр познавательного развития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00625" y="2786063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Центр художественно-эстетического развития</a:t>
            </a:r>
          </a:p>
        </p:txBody>
      </p:sp>
      <p:pic>
        <p:nvPicPr>
          <p:cNvPr id="7" name="Picture 2" descr="D:\фото\деятельность детей\фото 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472" y="1500174"/>
            <a:ext cx="4320000" cy="2954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466" name="Picture 2" descr="D:\фото\деятельность детей\фото 0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357562"/>
            <a:ext cx="4320000" cy="2882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229600" cy="654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  <a:t>Развивающая среда в группах</a:t>
            </a:r>
            <a:endParaRPr lang="ru-RU" sz="40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457200" y="1773238"/>
            <a:ext cx="8362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>
              <a:latin typeface="Arial Black" panose="020B0A04020102020204" pitchFamily="34" charset="0"/>
            </a:endParaRPr>
          </a:p>
          <a:p>
            <a:pPr eaLnBrk="1" hangingPunct="1"/>
            <a:endParaRPr lang="ru-RU" altLang="ru-RU" sz="2400">
              <a:solidFill>
                <a:srgbClr val="002060"/>
              </a:solidFill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80DE7F-F056-455B-A499-F49ABB366A41}" type="slidenum">
              <a:rPr lang="ru-RU" altLang="ru-RU">
                <a:solidFill>
                  <a:srgbClr val="FFFFFF"/>
                </a:solidFill>
                <a:latin typeface="Century Schoolbook" panose="02040604050505020304" pitchFamily="18" charset="0"/>
              </a:rPr>
              <a:pPr eaLnBrk="1" hangingPunct="1"/>
              <a:t>3</a:t>
            </a:fld>
            <a:endParaRPr lang="ru-RU" altLang="ru-RU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5365" name="Нижний колонтитул 5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pic>
        <p:nvPicPr>
          <p:cNvPr id="8" name="Picture 14" descr="IMG_59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496"/>
            <a:ext cx="4214842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Documents and Settings\ДОУ\Рабочий стол\Полысаевский ГО, Репьюк О. Н.,фотографии\герб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142984"/>
            <a:ext cx="4213033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142875"/>
            <a:ext cx="8218487" cy="646113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6600"/>
                </a:solidFill>
                <a:latin typeface="Arial Black" pitchFamily="34" charset="0"/>
                <a:cs typeface="Arial" panose="020B0604020202020204" pitchFamily="34" charset="0"/>
              </a:rPr>
              <a:t>Работа  проблемной группы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42938" y="6072188"/>
            <a:ext cx="4643437" cy="57150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  <a:cs typeface="Times New Roman" pitchFamily="18" charset="0"/>
              </a:rPr>
              <a:t>Знакомство с нормативными документами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214938" y="4429125"/>
            <a:ext cx="3286125" cy="357188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  <a:cs typeface="Times New Roman" pitchFamily="18" charset="0"/>
              </a:rPr>
              <a:t>Составление плана 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71500" y="714375"/>
            <a:ext cx="8229600" cy="654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  <a:t>Самостоятельная деятельность детей</a:t>
            </a:r>
            <a:endParaRPr lang="ru-RU" sz="40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00625" y="2786063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Развиваем логику</a:t>
            </a:r>
          </a:p>
        </p:txBody>
      </p:sp>
      <p:pic>
        <p:nvPicPr>
          <p:cNvPr id="9" name="Picture 2" descr="D:\фото\деятельность детей\Dsc033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428736"/>
            <a:ext cx="4320000" cy="2858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71500" y="4500563"/>
            <a:ext cx="34639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</a:rPr>
              <a:t>Сюжетно-ролевая игра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</a:rPr>
              <a:t>«Кафе»</a:t>
            </a:r>
          </a:p>
        </p:txBody>
      </p:sp>
      <p:pic>
        <p:nvPicPr>
          <p:cNvPr id="63490" name="Picture 2" descr="D:\фото\деятельность детей\фото 0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357562"/>
            <a:ext cx="4268628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229600" cy="654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6600"/>
                </a:solidFill>
                <a:latin typeface="Arial Black" pitchFamily="34" charset="0"/>
              </a:rPr>
              <a:t>Образовательные субвенции</a:t>
            </a:r>
            <a:endParaRPr lang="ru-RU" sz="40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50" y="1714500"/>
          <a:ext cx="7572375" cy="3578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646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3300"/>
                          </a:solidFill>
                          <a:latin typeface="Arial Black" pitchFamily="34" charset="0"/>
                        </a:rPr>
                        <a:t>Канцелярские товары</a:t>
                      </a:r>
                      <a:endParaRPr lang="ru-RU" sz="2400" dirty="0">
                        <a:solidFill>
                          <a:srgbClr val="003300"/>
                        </a:solidFill>
                        <a:latin typeface="Arial Black" pitchFamily="34" charset="0"/>
                      </a:endParaRP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3300"/>
                          </a:solidFill>
                          <a:latin typeface="Arial Black" pitchFamily="34" charset="0"/>
                        </a:rPr>
                        <a:t>103</a:t>
                      </a:r>
                      <a:r>
                        <a:rPr lang="ru-RU" sz="2400" baseline="0" dirty="0" smtClean="0">
                          <a:solidFill>
                            <a:srgbClr val="00330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3300"/>
                          </a:solidFill>
                          <a:latin typeface="Arial Black" pitchFamily="34" charset="0"/>
                        </a:rPr>
                        <a:t>920, 00</a:t>
                      </a:r>
                      <a:endParaRPr lang="ru-RU" sz="2400" dirty="0">
                        <a:solidFill>
                          <a:srgbClr val="003300"/>
                        </a:solidFill>
                        <a:latin typeface="Arial Black" pitchFamily="34" charset="0"/>
                      </a:endParaRP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2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3300"/>
                          </a:solidFill>
                          <a:latin typeface="Arial Black" pitchFamily="34" charset="0"/>
                        </a:rPr>
                        <a:t>Игровое</a:t>
                      </a:r>
                      <a:r>
                        <a:rPr lang="ru-RU" sz="2400" baseline="0" dirty="0" smtClean="0">
                          <a:solidFill>
                            <a:srgbClr val="003300"/>
                          </a:solidFill>
                          <a:latin typeface="Arial Black" pitchFamily="34" charset="0"/>
                        </a:rPr>
                        <a:t> оборудование,</a:t>
                      </a:r>
                      <a:r>
                        <a:rPr lang="ru-RU" sz="2400" dirty="0" smtClean="0">
                          <a:solidFill>
                            <a:srgbClr val="003300"/>
                          </a:solidFill>
                          <a:latin typeface="Arial Black" pitchFamily="34" charset="0"/>
                        </a:rPr>
                        <a:t> дидактический и наглядный материал</a:t>
                      </a:r>
                      <a:endParaRPr lang="ru-RU" sz="2400" dirty="0">
                        <a:solidFill>
                          <a:srgbClr val="003300"/>
                        </a:solidFill>
                        <a:latin typeface="Arial Black" pitchFamily="34" charset="0"/>
                      </a:endParaRP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3300"/>
                          </a:solidFill>
                          <a:latin typeface="Arial Black" pitchFamily="34" charset="0"/>
                        </a:rPr>
                        <a:t>118</a:t>
                      </a:r>
                      <a:r>
                        <a:rPr lang="ru-RU" sz="2400" baseline="0" dirty="0" smtClean="0">
                          <a:solidFill>
                            <a:srgbClr val="003300"/>
                          </a:solidFill>
                          <a:latin typeface="Arial Black" pitchFamily="34" charset="0"/>
                        </a:rPr>
                        <a:t> 140, 00</a:t>
                      </a:r>
                      <a:endParaRPr lang="ru-RU" sz="2400" dirty="0">
                        <a:solidFill>
                          <a:srgbClr val="003300"/>
                        </a:solidFill>
                        <a:latin typeface="Arial Black" pitchFamily="34" charset="0"/>
                      </a:endParaRP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46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3300"/>
                          </a:solidFill>
                          <a:latin typeface="Arial Black" pitchFamily="34" charset="0"/>
                        </a:rPr>
                        <a:t>Детская игровая мебель</a:t>
                      </a:r>
                      <a:endParaRPr lang="ru-RU" sz="2400" dirty="0">
                        <a:solidFill>
                          <a:srgbClr val="003300"/>
                        </a:solidFill>
                        <a:latin typeface="Arial Black" pitchFamily="34" charset="0"/>
                      </a:endParaRP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3300"/>
                          </a:solidFill>
                          <a:latin typeface="Arial Black" pitchFamily="34" charset="0"/>
                        </a:rPr>
                        <a:t>29 000, 00</a:t>
                      </a:r>
                      <a:endParaRPr lang="ru-RU" sz="2400" dirty="0">
                        <a:solidFill>
                          <a:srgbClr val="003300"/>
                        </a:solidFill>
                        <a:latin typeface="Arial Black" pitchFamily="34" charset="0"/>
                      </a:endParaRP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46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3300"/>
                          </a:solidFill>
                          <a:latin typeface="Arial Black" pitchFamily="34" charset="0"/>
                        </a:rPr>
                        <a:t>Стенды </a:t>
                      </a:r>
                      <a:endParaRPr lang="ru-RU" sz="2400" dirty="0">
                        <a:solidFill>
                          <a:srgbClr val="003300"/>
                        </a:solidFill>
                        <a:latin typeface="Arial Black" pitchFamily="34" charset="0"/>
                      </a:endParaRP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3300"/>
                          </a:solidFill>
                          <a:latin typeface="Arial Black" pitchFamily="34" charset="0"/>
                        </a:rPr>
                        <a:t>20 600, 00</a:t>
                      </a:r>
                      <a:endParaRPr lang="ru-RU" sz="2400" dirty="0">
                        <a:solidFill>
                          <a:srgbClr val="003300"/>
                        </a:solidFill>
                        <a:latin typeface="Arial Black" pitchFamily="34" charset="0"/>
                      </a:endParaRP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A0B434-E7D1-4859-B18E-A86090C1ED7A}" type="slidenum">
              <a:rPr lang="ru-RU" altLang="ru-RU">
                <a:solidFill>
                  <a:srgbClr val="FFFFFF"/>
                </a:solidFill>
                <a:latin typeface="Century Schoolbook" panose="02040604050505020304" pitchFamily="18" charset="0"/>
              </a:rPr>
              <a:pPr eaLnBrk="1" hangingPunct="1"/>
              <a:t>32</a:t>
            </a:fld>
            <a:endParaRPr lang="ru-RU" altLang="ru-RU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357188" y="2500313"/>
            <a:ext cx="8286750" cy="7699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00330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Благодарим за внимание!</a:t>
            </a:r>
            <a:endParaRPr lang="ru-RU" sz="4400" b="1" dirty="0">
              <a:solidFill>
                <a:srgbClr val="003300"/>
              </a:solidFill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86375" y="3857625"/>
            <a:ext cx="3286125" cy="2214563"/>
          </a:xfrm>
          <a:prstGeom prst="rect">
            <a:avLst/>
          </a:prstGeom>
        </p:spPr>
        <p:txBody>
          <a:bodyPr anchor="b"/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652560</a:t>
            </a: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г. Полысаево</a:t>
            </a: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ул. Крупской, 130 «А»</a:t>
            </a: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МАДОУ № 1</a:t>
            </a: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3300"/>
                </a:solidFill>
                <a:latin typeface="Arial Black" pitchFamily="34" charset="0"/>
                <a:ea typeface="+mj-ea"/>
              </a:rPr>
              <a:t>тел. 8(3842) 2-61-84</a:t>
            </a:r>
            <a:endParaRPr lang="ru-RU" sz="2000" cap="small" dirty="0">
              <a:solidFill>
                <a:srgbClr val="003300"/>
              </a:solidFill>
              <a:latin typeface="Arial Black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7467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006600"/>
                </a:solidFill>
                <a:latin typeface="Arial Black" pitchFamily="34" charset="0"/>
              </a:rPr>
              <a:t>Банк нормативно-правовых документов</a:t>
            </a:r>
            <a:endParaRPr lang="ru-RU" sz="36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13" cy="48736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smtClean="0">
                <a:latin typeface="Arial Black" panose="020B0A04020102020204" pitchFamily="34" charset="0"/>
              </a:rPr>
              <a:t>   </a:t>
            </a:r>
            <a:r>
              <a:rPr lang="ru-RU" altLang="ru-RU" smtClean="0">
                <a:solidFill>
                  <a:srgbClr val="003300"/>
                </a:solidFill>
                <a:latin typeface="Arial Black" panose="020B0A04020102020204" pitchFamily="34" charset="0"/>
              </a:rPr>
              <a:t>Приказ о подготовке к введению ФГОС ДО                              в МАДОУ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mtClean="0">
                <a:solidFill>
                  <a:srgbClr val="003300"/>
                </a:solidFill>
                <a:latin typeface="Arial Black" panose="020B0A04020102020204" pitchFamily="34" charset="0"/>
              </a:rPr>
              <a:t>   Положение о проблемной группе                              по подготовке к введению ФГОС ДО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mtClean="0">
                <a:solidFill>
                  <a:srgbClr val="003300"/>
                </a:solidFill>
                <a:latin typeface="Arial Black" panose="020B0A04020102020204" pitchFamily="34" charset="0"/>
              </a:rPr>
              <a:t>   План работы проблемной группы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mtClean="0">
                <a:solidFill>
                  <a:srgbClr val="003300"/>
                </a:solidFill>
                <a:latin typeface="Arial Black" panose="020B0A04020102020204" pitchFamily="34" charset="0"/>
              </a:rPr>
              <a:t>   План-график повышения квалификации педагогов МАДОУ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mtClean="0">
                <a:solidFill>
                  <a:srgbClr val="003300"/>
                </a:solidFill>
                <a:latin typeface="Arial Black" panose="020B0A04020102020204" pitchFamily="34" charset="0"/>
              </a:rPr>
              <a:t>  «Дорожная карта» по введению ФГОС ДО                             в МАДОУ № 1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mtClean="0">
                <a:solidFill>
                  <a:srgbClr val="003300"/>
                </a:solidFill>
                <a:latin typeface="Arial Black" panose="020B0A04020102020204" pitchFamily="34" charset="0"/>
              </a:rPr>
              <a:t>   Положения о различных объектах инфраструктуры МАДОУ с учетом требований ФГОС ДО                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8AB6BD-BA10-4D06-B9AB-70B33A7F9E43}" type="slidenum">
              <a:rPr lang="ru-RU" altLang="ru-RU">
                <a:solidFill>
                  <a:srgbClr val="FFFFFF"/>
                </a:solidFill>
                <a:latin typeface="Century Schoolbook" panose="02040604050505020304" pitchFamily="18" charset="0"/>
              </a:rPr>
              <a:pPr eaLnBrk="1" hangingPunct="1"/>
              <a:t>4</a:t>
            </a:fld>
            <a:endParaRPr lang="ru-RU" altLang="ru-RU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358187" cy="7143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006600"/>
                </a:solidFill>
                <a:latin typeface="Arial Black" pitchFamily="34" charset="0"/>
              </a:rPr>
              <a:t>Инновационная деятельность</a:t>
            </a:r>
            <a:endParaRPr lang="ru-RU" sz="36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38" y="1000125"/>
            <a:ext cx="8143875" cy="4873625"/>
          </a:xfrm>
        </p:spPr>
        <p:txBody>
          <a:bodyPr/>
          <a:lstStyle/>
          <a:p>
            <a:pPr marL="0" indent="45720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kern="0" dirty="0" smtClean="0">
                <a:solidFill>
                  <a:srgbClr val="003300"/>
                </a:solidFill>
                <a:latin typeface="Arial Black" pitchFamily="34" charset="0"/>
              </a:rPr>
              <a:t>Приказ Управления образования </a:t>
            </a:r>
            <a:r>
              <a:rPr lang="ru-RU" kern="0" dirty="0" err="1" smtClean="0">
                <a:solidFill>
                  <a:srgbClr val="003300"/>
                </a:solidFill>
                <a:latin typeface="Arial Black" pitchFamily="34" charset="0"/>
              </a:rPr>
              <a:t>Полысаевского</a:t>
            </a:r>
            <a:r>
              <a:rPr lang="ru-RU" kern="0" dirty="0" smtClean="0">
                <a:solidFill>
                  <a:srgbClr val="003300"/>
                </a:solidFill>
                <a:latin typeface="Arial Black" pitchFamily="34" charset="0"/>
              </a:rPr>
              <a:t> городского округа                               от 01.09.2014 № 195 «О присвоении статуса муниципальной инновационной площадки»</a:t>
            </a:r>
          </a:p>
          <a:p>
            <a:pPr marL="0" indent="45720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ru-RU" dirty="0" smtClean="0">
              <a:solidFill>
                <a:srgbClr val="003300"/>
              </a:solidFill>
              <a:latin typeface="Arial Black" pitchFamily="34" charset="0"/>
            </a:endParaRPr>
          </a:p>
          <a:p>
            <a:pPr marL="0" indent="457200"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rgbClr val="003300"/>
                </a:solidFill>
                <a:latin typeface="Arial Black" pitchFamily="34" charset="0"/>
              </a:rPr>
              <a:t>Тема проекта: «Изучение и апробация Федерального государственного образовательного стандарта дошкольного образования»</a:t>
            </a:r>
          </a:p>
          <a:p>
            <a:pPr marL="0" indent="45720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ru-RU" dirty="0" smtClean="0">
              <a:solidFill>
                <a:srgbClr val="003300"/>
              </a:solidFill>
              <a:latin typeface="Arial Black" pitchFamily="34" charset="0"/>
            </a:endParaRPr>
          </a:p>
          <a:p>
            <a:pPr marL="0" indent="457200"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rgbClr val="003300"/>
                </a:solidFill>
                <a:latin typeface="Arial Black" pitchFamily="34" charset="0"/>
              </a:rPr>
              <a:t>Руководитель: О. Н. </a:t>
            </a:r>
            <a:r>
              <a:rPr lang="ru-RU" dirty="0" err="1" smtClean="0">
                <a:solidFill>
                  <a:srgbClr val="003300"/>
                </a:solidFill>
                <a:latin typeface="Arial Black" pitchFamily="34" charset="0"/>
              </a:rPr>
              <a:t>Репьюк</a:t>
            </a:r>
            <a:r>
              <a:rPr lang="ru-RU" dirty="0" smtClean="0">
                <a:solidFill>
                  <a:srgbClr val="003300"/>
                </a:solidFill>
                <a:latin typeface="Arial Black" pitchFamily="34" charset="0"/>
              </a:rPr>
              <a:t>, заведующий</a:t>
            </a:r>
          </a:p>
          <a:p>
            <a:pPr marL="0" indent="45720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ru-RU" dirty="0" smtClean="0">
              <a:solidFill>
                <a:srgbClr val="003300"/>
              </a:solidFill>
              <a:latin typeface="Arial Black" pitchFamily="34" charset="0"/>
            </a:endParaRPr>
          </a:p>
          <a:p>
            <a:pPr marL="0" indent="457200"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rgbClr val="003300"/>
                </a:solidFill>
                <a:latin typeface="Arial Black" pitchFamily="34" charset="0"/>
              </a:rPr>
              <a:t>Сроки реализации: сентябрь 2014 –                           июнь 2017</a:t>
            </a:r>
            <a:endParaRPr lang="ru-RU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72581C-08E3-40FE-B92A-27A70DC81F5D}" type="slidenum">
              <a:rPr lang="ru-RU" altLang="ru-RU">
                <a:solidFill>
                  <a:srgbClr val="FFFFFF"/>
                </a:solidFill>
                <a:latin typeface="Century Schoolbook" panose="02040604050505020304" pitchFamily="18" charset="0"/>
              </a:rPr>
              <a:pPr eaLnBrk="1" hangingPunct="1"/>
              <a:t>5</a:t>
            </a:fld>
            <a:endParaRPr lang="ru-RU" altLang="ru-RU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7467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006600"/>
                </a:solidFill>
                <a:latin typeface="Arial Black" pitchFamily="34" charset="0"/>
              </a:rPr>
              <a:t>Задачи инновационного проекта</a:t>
            </a:r>
            <a:endParaRPr lang="ru-RU" sz="36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571625"/>
            <a:ext cx="8429625" cy="4873625"/>
          </a:xfrm>
        </p:spPr>
        <p:txBody>
          <a:bodyPr/>
          <a:lstStyle/>
          <a:p>
            <a:pPr marL="0" indent="457200">
              <a:buFont typeface="Wingdings" panose="05000000000000000000" pitchFamily="2" charset="2"/>
              <a:buNone/>
            </a:pPr>
            <a:r>
              <a:rPr lang="ru-RU" altLang="ru-RU" smtClean="0">
                <a:solidFill>
                  <a:srgbClr val="003300"/>
                </a:solidFill>
                <a:latin typeface="Arial Black" panose="020B0A04020102020204" pitchFamily="34" charset="0"/>
              </a:rPr>
              <a:t>создать условия для введения и реализации ФГОС ДО</a:t>
            </a:r>
          </a:p>
          <a:p>
            <a:pPr marL="0" indent="457200">
              <a:buFont typeface="Wingdings" panose="05000000000000000000" pitchFamily="2" charset="2"/>
              <a:buNone/>
            </a:pPr>
            <a:r>
              <a:rPr lang="ru-RU" altLang="ru-RU" smtClean="0">
                <a:solidFill>
                  <a:srgbClr val="003300"/>
                </a:solidFill>
                <a:latin typeface="Arial Black" panose="020B0A04020102020204" pitchFamily="34" charset="0"/>
              </a:rPr>
              <a:t>привести в соответствие с требованиями стандарта нормативно-правовую базу МАДОУ, разработать и утвердить нормативно-правовые документы, необходимые для введения ФГОС</a:t>
            </a:r>
          </a:p>
          <a:p>
            <a:pPr marL="0" indent="457200">
              <a:buFont typeface="Wingdings" panose="05000000000000000000" pitchFamily="2" charset="2"/>
              <a:buNone/>
            </a:pPr>
            <a:r>
              <a:rPr lang="ru-RU" altLang="ru-RU" smtClean="0">
                <a:solidFill>
                  <a:srgbClr val="003300"/>
                </a:solidFill>
                <a:latin typeface="Arial Black" panose="020B0A04020102020204" pitchFamily="34" charset="0"/>
              </a:rPr>
              <a:t>организовать методическое и информационное сопровождение реализации ФГОС ДО</a:t>
            </a:r>
          </a:p>
          <a:p>
            <a:pPr marL="0" indent="457200">
              <a:buFont typeface="Wingdings" panose="05000000000000000000" pitchFamily="2" charset="2"/>
              <a:buNone/>
            </a:pPr>
            <a:r>
              <a:rPr lang="ru-RU" altLang="ru-RU" smtClean="0">
                <a:solidFill>
                  <a:srgbClr val="003300"/>
                </a:solidFill>
                <a:latin typeface="Arial Black" panose="020B0A04020102020204" pitchFamily="34" charset="0"/>
              </a:rPr>
              <a:t>повысить уровень профессиональной компетентности педагогов МАДОУ, для успешного введения ФГОС ДО</a:t>
            </a:r>
          </a:p>
          <a:p>
            <a:pPr marL="0" indent="457200">
              <a:buFont typeface="Wingdings" panose="05000000000000000000" pitchFamily="2" charset="2"/>
              <a:buNone/>
            </a:pPr>
            <a:r>
              <a:rPr lang="ru-RU" altLang="ru-RU" smtClean="0">
                <a:solidFill>
                  <a:srgbClr val="003300"/>
                </a:solidFill>
                <a:latin typeface="Arial Black" panose="020B0A04020102020204" pitchFamily="34" charset="0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22EC07-667D-45A0-B4E9-9BE2296E696E}" type="slidenum">
              <a:rPr lang="ru-RU" altLang="ru-RU">
                <a:solidFill>
                  <a:srgbClr val="FFFFFF"/>
                </a:solidFill>
                <a:latin typeface="Century Schoolbook" panose="02040604050505020304" pitchFamily="18" charset="0"/>
              </a:rPr>
              <a:pPr eaLnBrk="1" hangingPunct="1"/>
              <a:t>6</a:t>
            </a:fld>
            <a:endParaRPr lang="ru-RU" altLang="ru-RU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7467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006600"/>
                </a:solidFill>
                <a:latin typeface="Arial Black" pitchFamily="34" charset="0"/>
              </a:rPr>
              <a:t>Задачи инновационного проекта</a:t>
            </a:r>
            <a:endParaRPr lang="ru-RU" sz="36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571625"/>
            <a:ext cx="8429625" cy="4873625"/>
          </a:xfrm>
        </p:spPr>
        <p:txBody>
          <a:bodyPr/>
          <a:lstStyle/>
          <a:p>
            <a:pPr marL="0" indent="457200">
              <a:buFont typeface="Wingdings" panose="05000000000000000000" pitchFamily="2" charset="2"/>
              <a:buNone/>
            </a:pPr>
            <a:r>
              <a:rPr lang="ru-RU" altLang="ru-RU" smtClean="0">
                <a:solidFill>
                  <a:srgbClr val="003300"/>
                </a:solidFill>
                <a:latin typeface="Arial Black" panose="020B0A04020102020204" pitchFamily="34" charset="0"/>
              </a:rPr>
              <a:t>разработать основную образовательную программу дошкольного образования МАДОУ</a:t>
            </a:r>
          </a:p>
          <a:p>
            <a:pPr marL="0" indent="457200">
              <a:buFont typeface="Wingdings" panose="05000000000000000000" pitchFamily="2" charset="2"/>
              <a:buNone/>
            </a:pPr>
            <a:r>
              <a:rPr lang="ru-RU" altLang="ru-RU" smtClean="0">
                <a:solidFill>
                  <a:srgbClr val="003300"/>
                </a:solidFill>
                <a:latin typeface="Arial Black" panose="020B0A04020102020204" pitchFamily="34" charset="0"/>
              </a:rPr>
              <a:t>модернизировать	развивающую предметно-пространственную среду в соответствии                             с требованиями стандарта</a:t>
            </a:r>
          </a:p>
          <a:p>
            <a:pPr marL="0" indent="457200">
              <a:buFont typeface="Wingdings" panose="05000000000000000000" pitchFamily="2" charset="2"/>
              <a:buNone/>
            </a:pPr>
            <a:r>
              <a:rPr lang="ru-RU" altLang="ru-RU" smtClean="0">
                <a:solidFill>
                  <a:srgbClr val="003300"/>
                </a:solidFill>
                <a:latin typeface="Arial Black" panose="020B0A04020102020204" pitchFamily="34" charset="0"/>
              </a:rPr>
              <a:t>разработать и апробировать модель организации целостного образовательного процесса в соответствии с ФГОС ДО</a:t>
            </a:r>
          </a:p>
          <a:p>
            <a:pPr marL="0" indent="457200">
              <a:buFont typeface="Wingdings" panose="05000000000000000000" pitchFamily="2" charset="2"/>
              <a:buNone/>
            </a:pPr>
            <a:r>
              <a:rPr lang="ru-RU" altLang="ru-RU" smtClean="0">
                <a:solidFill>
                  <a:srgbClr val="003300"/>
                </a:solidFill>
                <a:latin typeface="Arial Black" panose="020B0A04020102020204" pitchFamily="34" charset="0"/>
              </a:rPr>
              <a:t>обобщить и распространить управленческий и педагогический опыт                            в области введения ФГОС ДО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FE6BC1-F61C-4794-BE8F-7E95695FC17A}" type="slidenum">
              <a:rPr lang="ru-RU" altLang="ru-RU">
                <a:solidFill>
                  <a:srgbClr val="FFFFFF"/>
                </a:solidFill>
                <a:latin typeface="Century Schoolbook" panose="02040604050505020304" pitchFamily="18" charset="0"/>
              </a:rPr>
              <a:pPr eaLnBrk="1" hangingPunct="1"/>
              <a:t>7</a:t>
            </a:fld>
            <a:endParaRPr lang="ru-RU" altLang="ru-RU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714500"/>
            <a:ext cx="9001125" cy="5143500"/>
          </a:xfrm>
        </p:spPr>
        <p:txBody>
          <a:bodyPr/>
          <a:lstStyle/>
          <a:p>
            <a:pPr marL="0" indent="-457200">
              <a:spcBef>
                <a:spcPts val="0"/>
              </a:spcBef>
              <a:buFont typeface="Wingdings" panose="05000000000000000000" pitchFamily="2" charset="2"/>
              <a:buNone/>
              <a:tabLst>
                <a:tab pos="360363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dirty="0" smtClean="0">
                <a:solidFill>
                  <a:srgbClr val="003300"/>
                </a:solidFill>
                <a:latin typeface="Arial Black" pitchFamily="34" charset="0"/>
              </a:rPr>
              <a:t>Наличие  основных  нормативно-правовых документов  </a:t>
            </a:r>
          </a:p>
          <a:p>
            <a:pPr marL="0" indent="-457200">
              <a:spcBef>
                <a:spcPts val="0"/>
              </a:spcBef>
              <a:buFont typeface="Wingdings" panose="05000000000000000000" pitchFamily="2" charset="2"/>
              <a:buNone/>
              <a:tabLst>
                <a:tab pos="360363" algn="l"/>
              </a:tabLst>
              <a:defRPr/>
            </a:pPr>
            <a:r>
              <a:rPr lang="ru-RU" dirty="0" smtClean="0">
                <a:solidFill>
                  <a:srgbClr val="003300"/>
                </a:solidFill>
                <a:latin typeface="Arial Black" pitchFamily="34" charset="0"/>
              </a:rPr>
              <a:t>	Административное  обеспечение введения </a:t>
            </a:r>
            <a:r>
              <a:rPr lang="ru-RU" dirty="0" err="1" smtClean="0">
                <a:solidFill>
                  <a:srgbClr val="003300"/>
                </a:solidFill>
                <a:latin typeface="Arial Black" pitchFamily="34" charset="0"/>
              </a:rPr>
              <a:t>ФГОС</a:t>
            </a:r>
            <a:r>
              <a:rPr lang="ru-RU" dirty="0" smtClean="0">
                <a:solidFill>
                  <a:srgbClr val="003300"/>
                </a:solidFill>
                <a:latin typeface="Arial Black" pitchFamily="34" charset="0"/>
              </a:rPr>
              <a:t> ДО</a:t>
            </a:r>
          </a:p>
          <a:p>
            <a:pPr marL="0" indent="-45720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rgbClr val="003300"/>
                </a:solidFill>
                <a:latin typeface="Arial Black" pitchFamily="34" charset="0"/>
              </a:rPr>
              <a:t>    Организационные условия введения </a:t>
            </a:r>
            <a:r>
              <a:rPr lang="ru-RU" dirty="0" err="1" smtClean="0">
                <a:solidFill>
                  <a:srgbClr val="003300"/>
                </a:solidFill>
                <a:latin typeface="Arial Black" pitchFamily="34" charset="0"/>
              </a:rPr>
              <a:t>ФГОС</a:t>
            </a:r>
            <a:r>
              <a:rPr lang="ru-RU" dirty="0" smtClean="0">
                <a:solidFill>
                  <a:srgbClr val="003300"/>
                </a:solidFill>
                <a:latin typeface="Arial Black" pitchFamily="34" charset="0"/>
              </a:rPr>
              <a:t> ДО</a:t>
            </a:r>
          </a:p>
          <a:p>
            <a:pPr marL="0" indent="-45720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rgbClr val="003300"/>
                </a:solidFill>
                <a:latin typeface="Arial Black" pitchFamily="34" charset="0"/>
              </a:rPr>
              <a:t>    Финансово-экономические условия</a:t>
            </a:r>
          </a:p>
          <a:p>
            <a:pPr marL="0" indent="-45720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rgbClr val="003300"/>
                </a:solidFill>
                <a:latin typeface="Arial Black" pitchFamily="34" charset="0"/>
              </a:rPr>
              <a:t>    Кадровые условия</a:t>
            </a:r>
          </a:p>
          <a:p>
            <a:pPr marL="0" indent="-45720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rgbClr val="003300"/>
                </a:solidFill>
                <a:latin typeface="Arial Black" pitchFamily="34" charset="0"/>
              </a:rPr>
              <a:t>    Организация развивающей предметно-пространственной  среды</a:t>
            </a:r>
          </a:p>
          <a:p>
            <a:pPr marL="0" indent="-45720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rgbClr val="003300"/>
                </a:solidFill>
                <a:latin typeface="Arial Black" pitchFamily="34" charset="0"/>
              </a:rPr>
              <a:t>    Информационные и материально-технические условия введения </a:t>
            </a:r>
            <a:r>
              <a:rPr lang="ru-RU" dirty="0" err="1" smtClean="0">
                <a:solidFill>
                  <a:srgbClr val="003300"/>
                </a:solidFill>
                <a:latin typeface="Arial Black" pitchFamily="34" charset="0"/>
              </a:rPr>
              <a:t>ФГОС</a:t>
            </a:r>
            <a:r>
              <a:rPr lang="ru-RU" dirty="0" smtClean="0">
                <a:solidFill>
                  <a:srgbClr val="003300"/>
                </a:solidFill>
                <a:latin typeface="Arial Black" pitchFamily="34" charset="0"/>
              </a:rPr>
              <a:t> ДО</a:t>
            </a:r>
          </a:p>
          <a:p>
            <a:pPr marL="0" indent="-45720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rgbClr val="003300"/>
                </a:solidFill>
                <a:latin typeface="Arial Black" pitchFamily="34" charset="0"/>
              </a:rPr>
              <a:t>    Методическое обеспечение введения </a:t>
            </a:r>
            <a:r>
              <a:rPr lang="ru-RU" dirty="0" err="1" smtClean="0">
                <a:solidFill>
                  <a:srgbClr val="003300"/>
                </a:solidFill>
                <a:latin typeface="Arial Black" pitchFamily="34" charset="0"/>
              </a:rPr>
              <a:t>ФГОС</a:t>
            </a:r>
            <a:r>
              <a:rPr lang="ru-RU" dirty="0" smtClean="0">
                <a:solidFill>
                  <a:srgbClr val="003300"/>
                </a:solidFill>
                <a:latin typeface="Arial Black" pitchFamily="34" charset="0"/>
              </a:rPr>
              <a:t> ДО</a:t>
            </a:r>
          </a:p>
          <a:p>
            <a:pPr>
              <a:defRPr/>
            </a:pP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5ACB7A-F938-4A53-9ED7-13A80171318B}" type="slidenum">
              <a:rPr lang="ru-RU" altLang="ru-RU">
                <a:solidFill>
                  <a:srgbClr val="FFFFFF"/>
                </a:solidFill>
                <a:latin typeface="Century Schoolbook" panose="02040604050505020304" pitchFamily="18" charset="0"/>
              </a:rPr>
              <a:pPr eaLnBrk="1" hangingPunct="1"/>
              <a:t>8</a:t>
            </a:fld>
            <a:endParaRPr lang="ru-RU" altLang="ru-RU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357188" y="857250"/>
            <a:ext cx="8786812" cy="9286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06600"/>
                </a:solidFill>
                <a:latin typeface="Arial Black" pitchFamily="34" charset="0"/>
                <a:cs typeface="Arial" panose="020B0604020202020204" pitchFamily="34" charset="0"/>
              </a:rPr>
              <a:t>Направления   мониторинга готовности к введению стандарта в </a:t>
            </a:r>
            <a:r>
              <a:rPr lang="ru-RU" sz="3600" b="1" dirty="0" err="1" smtClean="0">
                <a:solidFill>
                  <a:srgbClr val="006600"/>
                </a:solidFill>
                <a:latin typeface="Arial Black" pitchFamily="34" charset="0"/>
                <a:cs typeface="Arial" panose="020B0604020202020204" pitchFamily="34" charset="0"/>
              </a:rPr>
              <a:t>МАДОУ</a:t>
            </a:r>
            <a:endParaRPr lang="ru-RU" sz="3600" dirty="0">
              <a:solidFill>
                <a:srgbClr val="00660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7467600" cy="646113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B050"/>
                </a:solidFill>
                <a:cs typeface="Arial" charset="0"/>
              </a:rPr>
              <a:t>        </a:t>
            </a:r>
            <a:r>
              <a:rPr lang="ru-RU" sz="3600" b="1" dirty="0" smtClean="0">
                <a:solidFill>
                  <a:srgbClr val="006600"/>
                </a:solidFill>
                <a:latin typeface="Arial Black" pitchFamily="34" charset="0"/>
                <a:cs typeface="Arial" charset="0"/>
              </a:rPr>
              <a:t>Кадровый потенциал</a:t>
            </a:r>
            <a:endParaRPr lang="ru-RU" sz="4000" b="1" dirty="0" smtClean="0">
              <a:solidFill>
                <a:srgbClr val="006600"/>
              </a:solidFill>
              <a:latin typeface="Arial Black" pitchFamily="34" charset="0"/>
              <a:cs typeface="Arial" charset="0"/>
            </a:endParaRPr>
          </a:p>
        </p:txBody>
      </p:sp>
      <p:grpSp>
        <p:nvGrpSpPr>
          <p:cNvPr id="1030" name="Группа 5"/>
          <p:cNvGrpSpPr>
            <a:grpSpLocks/>
          </p:cNvGrpSpPr>
          <p:nvPr/>
        </p:nvGrpSpPr>
        <p:grpSpPr bwMode="auto">
          <a:xfrm>
            <a:off x="0" y="714375"/>
            <a:ext cx="8929688" cy="6143625"/>
            <a:chOff x="0" y="714375"/>
            <a:chExt cx="8929688" cy="6143625"/>
          </a:xfrm>
        </p:grpSpPr>
        <p:graphicFrame>
          <p:nvGraphicFramePr>
            <p:cNvPr id="1026" name="Диаграмма 5"/>
            <p:cNvGraphicFramePr>
              <a:graphicFrameLocks/>
            </p:cNvGraphicFramePr>
            <p:nvPr/>
          </p:nvGraphicFramePr>
          <p:xfrm>
            <a:off x="285750" y="785813"/>
            <a:ext cx="3500438" cy="300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r:id="rId3" imgW="3499407" imgH="2999492" progId="Excel.Chart.8">
                    <p:embed/>
                  </p:oleObj>
                </mc:Choice>
                <mc:Fallback>
                  <p:oleObj r:id="rId3" imgW="3499407" imgH="2999492" progId="Excel.Chart.8">
                    <p:embed/>
                    <p:pic>
                      <p:nvPicPr>
                        <p:cNvPr id="0" name="Диаграмма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50" y="785813"/>
                          <a:ext cx="3500438" cy="3000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Диаграмма 7"/>
            <p:cNvGraphicFramePr>
              <a:graphicFrameLocks/>
            </p:cNvGraphicFramePr>
            <p:nvPr/>
          </p:nvGraphicFramePr>
          <p:xfrm>
            <a:off x="3643313" y="714375"/>
            <a:ext cx="5214937" cy="3214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r:id="rId5" imgW="5212532" imgH="3218967" progId="Excel.Chart.8">
                    <p:embed/>
                  </p:oleObj>
                </mc:Choice>
                <mc:Fallback>
                  <p:oleObj r:id="rId5" imgW="5212532" imgH="3218967" progId="Excel.Chart.8">
                    <p:embed/>
                    <p:pic>
                      <p:nvPicPr>
                        <p:cNvPr id="0" name="Диаграмма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3313" y="714375"/>
                          <a:ext cx="5214937" cy="3214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5"/>
            <p:cNvGraphicFramePr>
              <a:graphicFrameLocks/>
            </p:cNvGraphicFramePr>
            <p:nvPr/>
          </p:nvGraphicFramePr>
          <p:xfrm>
            <a:off x="0" y="3929063"/>
            <a:ext cx="8929688" cy="2928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r:id="rId7" imgW="8931414" imgH="2926334" progId="Excel.Chart.8">
                    <p:embed/>
                  </p:oleObj>
                </mc:Choice>
                <mc:Fallback>
                  <p:oleObj r:id="rId7" imgW="8931414" imgH="2926334" progId="Excel.Chart.8">
                    <p:embed/>
                    <p:pic>
                      <p:nvPicPr>
                        <p:cNvPr id="0" name="Object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929063"/>
                          <a:ext cx="8929688" cy="2928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2377</TotalTime>
  <Words>525</Words>
  <Application>Microsoft Office PowerPoint</Application>
  <PresentationFormat>Экран (4:3)</PresentationFormat>
  <Paragraphs>168</Paragraphs>
  <Slides>32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</vt:lpstr>
      <vt:lpstr>Century Schoolbook</vt:lpstr>
      <vt:lpstr>Wingdings</vt:lpstr>
      <vt:lpstr>Wingdings 2</vt:lpstr>
      <vt:lpstr>Calibri</vt:lpstr>
      <vt:lpstr>Times New Roman</vt:lpstr>
      <vt:lpstr>Arial Black</vt:lpstr>
      <vt:lpstr>Arial Unicode MS</vt:lpstr>
      <vt:lpstr>Эркер</vt:lpstr>
      <vt:lpstr>Диаграмма Microsoft Office Excel</vt:lpstr>
      <vt:lpstr>Презентация PowerPoint</vt:lpstr>
      <vt:lpstr> Нормативно-правовое обеспечение</vt:lpstr>
      <vt:lpstr>Работа  проблемной группы</vt:lpstr>
      <vt:lpstr>Банк нормативно-правовых документов</vt:lpstr>
      <vt:lpstr>Инновационная деятельность</vt:lpstr>
      <vt:lpstr>Задачи инновационного проекта</vt:lpstr>
      <vt:lpstr>Задачи инновационного проекта</vt:lpstr>
      <vt:lpstr> Направления   мониторинга готовности к введению стандарта в МАДОУ</vt:lpstr>
      <vt:lpstr>        Кадровый потенциал</vt:lpstr>
      <vt:lpstr>Развивающая среда МАДОУ</vt:lpstr>
      <vt:lpstr>Развивающая среда МАДОУ</vt:lpstr>
      <vt:lpstr>Организационно-практический этап</vt:lpstr>
      <vt:lpstr>Повышение профессиональной компетенции педагогов</vt:lpstr>
      <vt:lpstr>Страница «ФГОС ДО»                                                                 на официальном сайте МАДОУ</vt:lpstr>
      <vt:lpstr>                                                        </vt:lpstr>
      <vt:lpstr>                                                        </vt:lpstr>
      <vt:lpstr>Работа творческих групп</vt:lpstr>
      <vt:lpstr>  Эколаборатория  «Любознайка» </vt:lpstr>
      <vt:lpstr>  Эколаборатория  «Любознайка» </vt:lpstr>
      <vt:lpstr>Центр конструктивной деятельности «Фиксики»</vt:lpstr>
      <vt:lpstr>Центр конструктивной деятельности «Фиксики»</vt:lpstr>
      <vt:lpstr> Мини-музей «Книговедение»</vt:lpstr>
      <vt:lpstr>Мини-музей «Книговедение»</vt:lpstr>
      <vt:lpstr>Мини-музей боевой славы«Память»</vt:lpstr>
      <vt:lpstr>Мини-музей боевой славы«Память»</vt:lpstr>
      <vt:lpstr>Мини-музей  «Моя малая Родина»</vt:lpstr>
      <vt:lpstr>Презентация PowerPoint</vt:lpstr>
      <vt:lpstr>Тематические выставки</vt:lpstr>
      <vt:lpstr>Развивающая среда в группах</vt:lpstr>
      <vt:lpstr>Самостоятельная деятельность детей</vt:lpstr>
      <vt:lpstr>Образовательные субвенции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Николаевна</dc:creator>
  <cp:lastModifiedBy>HP</cp:lastModifiedBy>
  <cp:revision>222</cp:revision>
  <dcterms:modified xsi:type="dcterms:W3CDTF">2023-01-10T06:10:07Z</dcterms:modified>
</cp:coreProperties>
</file>