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3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5DBD88-9841-479F-9EF0-8B7189538A09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74392D-0BC3-4D36-8E74-D2670E5A3A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upload.wikimedia.org/wikipedia/commons/a/a8/J-24_yacht_racing,_Sydney_Harbou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kfs.mosreg.ru/userdata/docs2/p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asnta.ru/media/fotoalbums/2010/01_26/Sinkhronnoie_plavaniie_Rossiia_2009_07_18_Reuters_Laszlo-Balogh_0.jpg-6343-t700x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6.jpeg"/><Relationship Id="rId4" Type="http://schemas.openxmlformats.org/officeDocument/2006/relationships/hyperlink" Target="http://www.conocereisdeverdad.org/pic/1969__44931a444fe2b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upload.wikimedia.org/wikipedia/commons/0/07/Czworka_podwojna-Pekin_20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8.jpeg"/><Relationship Id="rId4" Type="http://schemas.openxmlformats.org/officeDocument/2006/relationships/hyperlink" Target="http://www.esport.by/files/karsten_02_40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jagannath.ru/upload/iblock/3e5/tk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28.xml"/><Relationship Id="rId26" Type="http://schemas.openxmlformats.org/officeDocument/2006/relationships/slide" Target="slide32.xml"/><Relationship Id="rId39" Type="http://schemas.openxmlformats.org/officeDocument/2006/relationships/slide" Target="slide41.xml"/><Relationship Id="rId21" Type="http://schemas.openxmlformats.org/officeDocument/2006/relationships/image" Target="../media/image14.png"/><Relationship Id="rId34" Type="http://schemas.openxmlformats.org/officeDocument/2006/relationships/slide" Target="slide37.xml"/><Relationship Id="rId42" Type="http://schemas.openxmlformats.org/officeDocument/2006/relationships/image" Target="../media/image25.png"/><Relationship Id="rId47" Type="http://schemas.openxmlformats.org/officeDocument/2006/relationships/slide" Target="slide45.xml"/><Relationship Id="rId50" Type="http://schemas.openxmlformats.org/officeDocument/2006/relationships/image" Target="../media/image29.png"/><Relationship Id="rId55" Type="http://schemas.openxmlformats.org/officeDocument/2006/relationships/slide" Target="slide2.xml"/><Relationship Id="rId7" Type="http://schemas.openxmlformats.org/officeDocument/2006/relationships/image" Target="../media/image7.png"/><Relationship Id="rId12" Type="http://schemas.openxmlformats.org/officeDocument/2006/relationships/slide" Target="slide22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" Type="http://schemas.openxmlformats.org/officeDocument/2006/relationships/slide" Target="slide23.xml"/><Relationship Id="rId16" Type="http://schemas.openxmlformats.org/officeDocument/2006/relationships/slide" Target="slide27.xml"/><Relationship Id="rId20" Type="http://schemas.openxmlformats.org/officeDocument/2006/relationships/slide" Target="slide29.xml"/><Relationship Id="rId29" Type="http://schemas.openxmlformats.org/officeDocument/2006/relationships/image" Target="../media/image18.png"/><Relationship Id="rId41" Type="http://schemas.openxmlformats.org/officeDocument/2006/relationships/slide" Target="slide42.xm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9.png"/><Relationship Id="rId24" Type="http://schemas.openxmlformats.org/officeDocument/2006/relationships/slide" Target="slide31.xml"/><Relationship Id="rId32" Type="http://schemas.openxmlformats.org/officeDocument/2006/relationships/slide" Target="slide36.xml"/><Relationship Id="rId37" Type="http://schemas.openxmlformats.org/officeDocument/2006/relationships/slide" Target="slide39.xml"/><Relationship Id="rId40" Type="http://schemas.openxmlformats.org/officeDocument/2006/relationships/image" Target="../media/image24.png"/><Relationship Id="rId45" Type="http://schemas.openxmlformats.org/officeDocument/2006/relationships/slide" Target="slide44.xml"/><Relationship Id="rId53" Type="http://schemas.openxmlformats.org/officeDocument/2006/relationships/slide" Target="slide40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slide" Target="slide34.xml"/><Relationship Id="rId36" Type="http://schemas.openxmlformats.org/officeDocument/2006/relationships/image" Target="../media/image22.png"/><Relationship Id="rId49" Type="http://schemas.openxmlformats.org/officeDocument/2006/relationships/slide" Target="slide46.xml"/><Relationship Id="rId10" Type="http://schemas.openxmlformats.org/officeDocument/2006/relationships/slide" Target="slide25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4" Type="http://schemas.openxmlformats.org/officeDocument/2006/relationships/slide" Target="slide21.xml"/><Relationship Id="rId9" Type="http://schemas.openxmlformats.org/officeDocument/2006/relationships/image" Target="../media/image8.png"/><Relationship Id="rId14" Type="http://schemas.openxmlformats.org/officeDocument/2006/relationships/slide" Target="slide26.xml"/><Relationship Id="rId22" Type="http://schemas.openxmlformats.org/officeDocument/2006/relationships/slide" Target="slide30.xml"/><Relationship Id="rId27" Type="http://schemas.openxmlformats.org/officeDocument/2006/relationships/image" Target="../media/image17.png"/><Relationship Id="rId30" Type="http://schemas.openxmlformats.org/officeDocument/2006/relationships/slide" Target="slide35.xml"/><Relationship Id="rId35" Type="http://schemas.openxmlformats.org/officeDocument/2006/relationships/image" Target="../media/image21.png"/><Relationship Id="rId43" Type="http://schemas.openxmlformats.org/officeDocument/2006/relationships/slide" Target="slide43.xml"/><Relationship Id="rId48" Type="http://schemas.openxmlformats.org/officeDocument/2006/relationships/image" Target="../media/image28.png"/><Relationship Id="rId8" Type="http://schemas.openxmlformats.org/officeDocument/2006/relationships/slide" Target="slide24.xml"/><Relationship Id="rId51" Type="http://schemas.openxmlformats.org/officeDocument/2006/relationships/slide" Target="slide3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img-fotki.yandex.ru/get/23/shmy.a/0_77ba_7b93d3d8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8.jpeg"/><Relationship Id="rId4" Type="http://schemas.openxmlformats.org/officeDocument/2006/relationships/hyperlink" Target="http://km-preatorians.clan.su/_nw/0/17120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hyperlink" Target="http://upload.wikimedia.org/wikipedia/commons/6/6c/0408_USA_Olympic_fenc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2.jpeg"/><Relationship Id="rId4" Type="http://schemas.openxmlformats.org/officeDocument/2006/relationships/hyperlink" Target="http://f.primamedia.ru/70311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hyperlink" Target="http://www.equestrian.ru/photos/photoreport2003/gaross/a_751d4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hyperlink" Target="http://upload.wikimedia.org/wikipedia/commons/f/f5/Handball_0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hyperlink" Target="http://upload.wikimedia.org/wikipedia/commons/3/38/Volleyball_gam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0.png"/><Relationship Id="rId4" Type="http://schemas.openxmlformats.org/officeDocument/2006/relationships/hyperlink" Target="http://www.chita.ru/files/mgal/images/4.gi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da-nn.ru/upl/newspapers/src/8641.jpg" TargetMode="Externa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1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slide" Target="slide5.xml"/><Relationship Id="rId21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36.png"/><Relationship Id="rId17" Type="http://schemas.openxmlformats.org/officeDocument/2006/relationships/slide" Target="slide7.xml"/><Relationship Id="rId25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slide" Target="slide6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5" Type="http://schemas.openxmlformats.org/officeDocument/2006/relationships/slide" Target="slide18.xml"/><Relationship Id="rId15" Type="http://schemas.openxmlformats.org/officeDocument/2006/relationships/slide" Target="slide12.xml"/><Relationship Id="rId23" Type="http://schemas.openxmlformats.org/officeDocument/2006/relationships/slide" Target="slide14.xml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slide" Target="slide13.xml"/><Relationship Id="rId31" Type="http://schemas.openxmlformats.org/officeDocument/2006/relationships/slide" Target="slide19.xml"/><Relationship Id="rId4" Type="http://schemas.openxmlformats.org/officeDocument/2006/relationships/image" Target="../media/image32.png"/><Relationship Id="rId9" Type="http://schemas.openxmlformats.org/officeDocument/2006/relationships/slide" Target="slide16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slide" Target="slide15.xml"/><Relationship Id="rId30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hyperlink" Target="http://www.livesport.ru/l/photo/2008/08/13/fieldhockey/pictur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://upload.wikimedia.org/wikipedia/commons/4/4b/Dwain_Chambers_at_Olympic_Trials_2008_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20.jpeg"/><Relationship Id="rId4" Type="http://schemas.openxmlformats.org/officeDocument/2006/relationships/hyperlink" Target="http://www.niknews.mk.ua/image/3606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hyperlink" Target="http://upload.wikimedia.org/wikipedia/commons/7/77/Badmintonp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0.jpeg"/><Relationship Id="rId4" Type="http://schemas.openxmlformats.org/officeDocument/2006/relationships/hyperlink" Target="http://www.pravda-nn.ru/upl/newspapers/src/834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ОЛИМПИЙСКИЕ ВИДЫ СПОРТА</a:t>
            </a:r>
            <a:b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176464" cy="280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5407" y="188640"/>
            <a:ext cx="5376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Горнолыжный спорт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045" y="16746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Горнолыжный спорт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smtClean="0">
                <a:latin typeface="Comic Sans MS" panose="030F0702030302020204" pitchFamily="66" charset="0"/>
              </a:rPr>
              <a:t>- </a:t>
            </a:r>
            <a:r>
              <a:rPr lang="ru-RU" sz="2400" dirty="0">
                <a:latin typeface="Comic Sans MS" panose="030F0702030302020204" pitchFamily="66" charset="0"/>
              </a:rPr>
              <a:t>спуск с гор на специальных лыжах. Вид спорта, а также популярный вид активного отдыха миллионов людей по всему миру.</a:t>
            </a:r>
          </a:p>
        </p:txBody>
      </p:sp>
      <p:pic>
        <p:nvPicPr>
          <p:cNvPr id="4" name="Picture 6" descr="DSC_029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http://olimprus.ru/images/00002479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94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2092" y="260648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Фристайл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988840"/>
            <a:ext cx="43102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Фристайл - </a:t>
            </a:r>
            <a:r>
              <a:rPr lang="ru-RU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разновидность </a:t>
            </a: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горнолыжного спорта</a:t>
            </a:r>
            <a:r>
              <a:rPr lang="ru-RU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Фристайл является </a:t>
            </a: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молодым видом экстремального спорта</a:t>
            </a:r>
            <a:r>
              <a:rPr lang="ru-R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2400" dirty="0" smtClean="0">
                <a:latin typeface="Comic Sans MS" panose="030F0702030302020204" pitchFamily="66" charset="0"/>
              </a:rPr>
              <a:t>В </a:t>
            </a:r>
            <a:r>
              <a:rPr lang="ru-RU" altLang="ru-RU" sz="2400" dirty="0">
                <a:latin typeface="Comic Sans MS" panose="030F0702030302020204" pitchFamily="66" charset="0"/>
              </a:rPr>
              <a:t>состав фристайла входят лыжная акробатика, </a:t>
            </a:r>
            <a:r>
              <a:rPr lang="ru-RU" altLang="ru-RU" sz="2400" dirty="0" err="1">
                <a:latin typeface="Comic Sans MS" panose="030F0702030302020204" pitchFamily="66" charset="0"/>
              </a:rPr>
              <a:t>ски</a:t>
            </a:r>
            <a:r>
              <a:rPr lang="ru-RU" altLang="ru-RU" sz="2400" dirty="0">
                <a:latin typeface="Comic Sans MS" panose="030F0702030302020204" pitchFamily="66" charset="0"/>
              </a:rPr>
              <a:t>-кросс, могул и </a:t>
            </a:r>
            <a:r>
              <a:rPr lang="ru-RU" altLang="ru-RU" sz="2400" dirty="0" err="1">
                <a:latin typeface="Comic Sans MS" panose="030F0702030302020204" pitchFamily="66" charset="0"/>
              </a:rPr>
              <a:t>ньюскул</a:t>
            </a:r>
            <a:r>
              <a:rPr lang="ru-RU" altLang="ru-RU" sz="2400" dirty="0"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latin typeface="Comic Sans MS" panose="030F0702030302020204" pitchFamily="66" charset="0"/>
              </a:rPr>
              <a:t>скиинг</a:t>
            </a:r>
            <a:endParaRPr lang="ru-RU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1\Desktop\1305443747_1607_free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3821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Результаты поиска изображений для запроса &quot;фристайл вид спорт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8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88640"/>
            <a:ext cx="234360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42661" y="204029"/>
            <a:ext cx="3381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Сноубординг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556792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Сноубординг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sz="2400" dirty="0" smtClean="0">
                <a:latin typeface="Comic Sans MS" panose="030F0702030302020204" pitchFamily="66" charset="0"/>
              </a:rPr>
              <a:t> олимпийский </a:t>
            </a:r>
            <a:r>
              <a:rPr lang="ru-RU" sz="2400" dirty="0">
                <a:latin typeface="Comic Sans MS" panose="030F0702030302020204" pitchFamily="66" charset="0"/>
              </a:rPr>
              <a:t>вид спорта, заключающийся в </a:t>
            </a:r>
            <a:r>
              <a:rPr lang="ru-RU" sz="2400" dirty="0" smtClean="0">
                <a:latin typeface="Comic Sans MS" panose="030F0702030302020204" pitchFamily="66" charset="0"/>
              </a:rPr>
              <a:t>спуске с заснеженных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склонов </a:t>
            </a:r>
            <a:r>
              <a:rPr lang="ru-RU" sz="2400" dirty="0">
                <a:latin typeface="Comic Sans MS" panose="030F0702030302020204" pitchFamily="66" charset="0"/>
              </a:rPr>
              <a:t>и гор </a:t>
            </a:r>
            <a:r>
              <a:rPr lang="ru-RU" sz="2400" dirty="0" smtClean="0">
                <a:latin typeface="Comic Sans MS" panose="030F0702030302020204" pitchFamily="66" charset="0"/>
              </a:rPr>
              <a:t>на специальном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снаряде</a:t>
            </a:r>
            <a:r>
              <a:rPr lang="ru-RU" sz="2400" dirty="0">
                <a:latin typeface="Comic Sans MS" panose="030F0702030302020204" pitchFamily="66" charset="0"/>
              </a:rPr>
              <a:t> — сноуборде.</a:t>
            </a:r>
          </a:p>
        </p:txBody>
      </p:sp>
      <p:pic>
        <p:nvPicPr>
          <p:cNvPr id="6" name="Рисунок 3" descr="250px-Shakedown_2008_Figure_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218563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587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9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88640"/>
            <a:ext cx="3730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Санный спорт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286" y="16746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Санный спорт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</a:rPr>
              <a:t>это соревнования в скоростном спуске на одноместных или двухместных санях по заранее подготовленной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трассе. </a:t>
            </a:r>
            <a:r>
              <a:rPr lang="ru-RU" sz="2400" dirty="0">
                <a:latin typeface="Comic Sans MS" panose="030F0702030302020204" pitchFamily="66" charset="0"/>
              </a:rPr>
              <a:t>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  <a:p>
            <a:endParaRPr lang="ru-RU" alt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5" descr="sani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56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\Desktop\1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56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260648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Скелетон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8599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Скелетон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зимний</a:t>
            </a:r>
          </a:p>
          <a:p>
            <a:r>
              <a:rPr lang="ru-RU" altLang="ru-RU" sz="2400" dirty="0" smtClean="0">
                <a:latin typeface="Comic Sans MS" panose="030F0702030302020204" pitchFamily="66" charset="0"/>
              </a:rPr>
              <a:t>олимпийский </a:t>
            </a:r>
            <a:r>
              <a:rPr lang="ru-RU" altLang="ru-RU" sz="2400" dirty="0">
                <a:latin typeface="Comic Sans MS" panose="030F0702030302020204" pitchFamily="66" charset="0"/>
              </a:rPr>
              <a:t>вид спорта, представляющий собой спуск по ледяному жёлобу на </a:t>
            </a:r>
            <a:r>
              <a:rPr lang="ru-RU" altLang="ru-RU" sz="2400" dirty="0" err="1">
                <a:latin typeface="Comic Sans MS" panose="030F0702030302020204" pitchFamily="66" charset="0"/>
              </a:rPr>
              <a:t>двухполозьевых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endParaRPr lang="ru-RU" altLang="ru-RU" sz="2400" dirty="0" smtClean="0">
              <a:latin typeface="Comic Sans MS" panose="030F0702030302020204" pitchFamily="66" charset="0"/>
            </a:endParaRPr>
          </a:p>
          <a:p>
            <a:r>
              <a:rPr lang="ru-RU" altLang="ru-RU" sz="2400" dirty="0" smtClean="0">
                <a:latin typeface="Comic Sans MS" panose="030F0702030302020204" pitchFamily="66" charset="0"/>
              </a:rPr>
              <a:t>санях</a:t>
            </a:r>
            <a:r>
              <a:rPr lang="ru-RU" altLang="ru-RU" sz="2400" dirty="0">
                <a:latin typeface="Comic Sans MS" panose="030F0702030302020204" pitchFamily="66" charset="0"/>
              </a:rPr>
              <a:t> на укрепленной раме, победитель которого определяется по сумме двух или четырех заездов</a:t>
            </a:r>
          </a:p>
        </p:txBody>
      </p:sp>
      <p:pic>
        <p:nvPicPr>
          <p:cNvPr id="4" name="Picture 5" descr="Skeleton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0446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0" y="3861048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1603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Бобслей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</a:rPr>
              <a:t>зимний олимпийский вид спорта, представляющий собой скоростной спуск с гор по специально оборудованным ледовым трассам на управляемых санях — бобах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404664"/>
            <a:ext cx="227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Comic Sans MS" panose="030F0702030302020204" pitchFamily="66" charset="0"/>
              </a:rPr>
              <a:t>Бобслей</a:t>
            </a:r>
            <a:endParaRPr lang="ru-RU" sz="4000" dirty="0"/>
          </a:p>
        </p:txBody>
      </p:sp>
      <p:pic>
        <p:nvPicPr>
          <p:cNvPr id="4" name="Picture 5" descr="1705209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6876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631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Конькобежный спорт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altLang="ru-RU" sz="2400" dirty="0">
                <a:latin typeface="Comic Sans MS" panose="030F0702030302020204" pitchFamily="66" charset="0"/>
              </a:rPr>
              <a:t> вид спорта, в котором необходимо как можно быстрее на коньках </a:t>
            </a:r>
            <a:endParaRPr lang="ru-RU" altLang="ru-RU" sz="2400" dirty="0" smtClean="0">
              <a:latin typeface="Comic Sans MS" panose="030F0702030302020204" pitchFamily="66" charset="0"/>
            </a:endParaRPr>
          </a:p>
          <a:p>
            <a:r>
              <a:rPr lang="ru-RU" altLang="ru-RU" sz="2400" dirty="0" smtClean="0">
                <a:latin typeface="Comic Sans MS" panose="030F0702030302020204" pitchFamily="66" charset="0"/>
              </a:rPr>
              <a:t>преодолевать </a:t>
            </a:r>
            <a:r>
              <a:rPr lang="ru-RU" altLang="ru-RU" sz="2400" dirty="0">
                <a:latin typeface="Comic Sans MS" panose="030F0702030302020204" pitchFamily="66" charset="0"/>
              </a:rPr>
              <a:t>определённую дистанцию на ледовом стадионе по замкнутому кругу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8640"/>
            <a:ext cx="5469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Comic Sans MS" panose="030F0702030302020204" pitchFamily="66" charset="0"/>
              </a:rPr>
              <a:t>Конькобежный спорт</a:t>
            </a:r>
            <a:endParaRPr lang="ru-RU" sz="4000" dirty="0"/>
          </a:p>
        </p:txBody>
      </p:sp>
      <p:pic>
        <p:nvPicPr>
          <p:cNvPr id="4" name="Picture 5" descr="2003-a-6517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\Desktop\adler_arena_26_12_2012_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626146"/>
            <a:ext cx="4139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Шорт</a:t>
            </a:r>
            <a:r>
              <a:rPr lang="ru-RU" altLang="ru-RU" sz="2400" b="1" dirty="0"/>
              <a:t> – </a:t>
            </a:r>
            <a:r>
              <a:rPr lang="ru-RU" altLang="ru-RU" sz="2400" b="1" dirty="0">
                <a:latin typeface="Comic Sans MS" panose="030F0702030302020204" pitchFamily="66" charset="0"/>
              </a:rPr>
              <a:t>трек</a:t>
            </a:r>
            <a:r>
              <a:rPr lang="ru-RU" altLang="ru-RU" sz="2400" dirty="0">
                <a:latin typeface="Comic Sans MS" panose="030F0702030302020204" pitchFamily="66" charset="0"/>
              </a:rPr>
              <a:t>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- с</a:t>
            </a:r>
            <a:r>
              <a:rPr lang="ru-RU" sz="2400" dirty="0" smtClean="0">
                <a:latin typeface="Comic Sans MS" panose="030F0702030302020204" pitchFamily="66" charset="0"/>
              </a:rPr>
              <a:t>коростной </a:t>
            </a:r>
            <a:r>
              <a:rPr lang="ru-RU" sz="2400" dirty="0">
                <a:latin typeface="Comic Sans MS" panose="030F0702030302020204" pitchFamily="66" charset="0"/>
              </a:rPr>
              <a:t>бег на коньках на  овальной, короткой дорожке длинной 111,12 </a:t>
            </a:r>
            <a:r>
              <a:rPr lang="ru-RU" sz="2400" dirty="0" smtClean="0">
                <a:latin typeface="Comic Sans MS" panose="030F0702030302020204" pitchFamily="66" charset="0"/>
              </a:rPr>
              <a:t>метров. </a:t>
            </a:r>
            <a:r>
              <a:rPr lang="ru-RU" sz="2400" dirty="0">
                <a:latin typeface="Comic Sans MS" panose="030F0702030302020204" pitchFamily="66" charset="0"/>
              </a:rPr>
              <a:t>В соревнованиях одновременно катаются </a:t>
            </a:r>
            <a:r>
              <a:rPr lang="ru-RU" sz="2400" dirty="0" smtClean="0">
                <a:latin typeface="Comic Sans MS" panose="030F0702030302020204" pitchFamily="66" charset="0"/>
              </a:rPr>
              <a:t>несколько </a:t>
            </a:r>
            <a:r>
              <a:rPr lang="ru-RU" sz="2400" dirty="0">
                <a:latin typeface="Comic Sans MS" panose="030F0702030302020204" pitchFamily="66" charset="0"/>
              </a:rPr>
              <a:t>спортсменов (как правило </a:t>
            </a:r>
            <a:r>
              <a:rPr lang="ru-RU" sz="2400" dirty="0" smtClean="0">
                <a:latin typeface="Comic Sans MS" panose="030F0702030302020204" pitchFamily="66" charset="0"/>
              </a:rPr>
              <a:t>4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sz="2400" dirty="0" smtClean="0">
                <a:latin typeface="Comic Sans MS" panose="030F0702030302020204" pitchFamily="66" charset="0"/>
              </a:rPr>
              <a:t>8</a:t>
            </a:r>
            <a:r>
              <a:rPr lang="ru-RU" sz="2400" dirty="0">
                <a:latin typeface="Comic Sans MS" panose="030F0702030302020204" pitchFamily="66" charset="0"/>
              </a:rPr>
              <a:t>: чем больше дистанция, тем больше спортсменов в забеге) </a:t>
            </a:r>
            <a:r>
              <a:rPr lang="ru-RU" sz="2400" dirty="0" smtClean="0">
                <a:latin typeface="Comic Sans MS" panose="030F0702030302020204" pitchFamily="66" charset="0"/>
              </a:rPr>
              <a:t>Трасса </a:t>
            </a:r>
            <a:r>
              <a:rPr lang="ru-RU" sz="2400" dirty="0">
                <a:latin typeface="Comic Sans MS" panose="030F0702030302020204" pitchFamily="66" charset="0"/>
              </a:rPr>
              <a:t>размечается на   обычной хоккейной коробке.</a:t>
            </a:r>
          </a:p>
        </p:txBody>
      </p:sp>
      <p:pic>
        <p:nvPicPr>
          <p:cNvPr id="4" name="Picture 5" descr="C:\Users\1\Desktop\short-trek-542x407.jp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446" y="126876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3" descr="220px-Saguenay_500m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6" y="4082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5108" y="260648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Comic Sans MS" panose="030F0702030302020204" pitchFamily="66" charset="0"/>
              </a:rPr>
              <a:t>Шорт – трек</a:t>
            </a:r>
            <a:r>
              <a:rPr lang="ru-RU" altLang="ru-RU" sz="4000" dirty="0">
                <a:latin typeface="Comic Sans MS" panose="030F0702030302020204" pitchFamily="66" charset="0"/>
              </a:rPr>
              <a:t>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332656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Comic Sans MS" panose="030F0702030302020204" pitchFamily="66" charset="0"/>
              </a:rPr>
              <a:t>Хоккей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545497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Хоккей</a:t>
            </a:r>
            <a:r>
              <a:rPr lang="ru-RU" sz="2400" dirty="0">
                <a:latin typeface="Comic Sans MS" pitchFamily="66" charset="0"/>
              </a:rPr>
              <a:t> – командная спортивная игра на льду, в которой две команды на коньках, передавая шайбу клюшками, стремятся забросить её наибольшее количество раз в ворота </a:t>
            </a:r>
            <a:r>
              <a:rPr lang="ru-RU" sz="2400" dirty="0" smtClean="0">
                <a:latin typeface="Comic Sans MS" pitchFamily="66" charset="0"/>
              </a:rPr>
              <a:t>соперника и не </a:t>
            </a:r>
            <a:r>
              <a:rPr lang="ru-RU" sz="2400" dirty="0">
                <a:latin typeface="Comic Sans MS" pitchFamily="66" charset="0"/>
              </a:rPr>
              <a:t>пропустить в свои. Побеждает команда, забросившая наибольшее количество шайб в ворота соперника.</a:t>
            </a:r>
          </a:p>
          <a:p>
            <a:pPr lvl="0"/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7" y="1185057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 descr="C:\Users\1\Desktop\RIA-761795-Originalc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57" y="394615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7008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Керлинг</a:t>
            </a:r>
            <a:r>
              <a:rPr lang="ru-RU" altLang="ru-RU" sz="2400" dirty="0">
                <a:latin typeface="Comic Sans MS" panose="030F0702030302020204" pitchFamily="66" charset="0"/>
              </a:rPr>
              <a:t> - </a:t>
            </a:r>
            <a:r>
              <a:rPr lang="ru-RU" sz="2400" dirty="0" smtClean="0">
                <a:latin typeface="Comic Sans MS" panose="030F0702030302020204" pitchFamily="66" charset="0"/>
              </a:rPr>
              <a:t>командная </a:t>
            </a:r>
            <a:r>
              <a:rPr lang="ru-RU" sz="2400" dirty="0">
                <a:latin typeface="Comic Sans MS" panose="030F0702030302020204" pitchFamily="66" charset="0"/>
              </a:rPr>
              <a:t>спортивная игра на ледяной площадке. Участники двух команд поочерёдно пускают по льду специальные тяжёлые гранитные снаряды </a:t>
            </a:r>
            <a:r>
              <a:rPr lang="ru-RU" sz="2400" dirty="0" smtClean="0">
                <a:latin typeface="Comic Sans MS" panose="030F0702030302020204" pitchFamily="66" charset="0"/>
              </a:rPr>
              <a:t>(«камни») в </a:t>
            </a:r>
            <a:r>
              <a:rPr lang="ru-RU" sz="2400" dirty="0">
                <a:latin typeface="Comic Sans MS" panose="030F0702030302020204" pitchFamily="66" charset="0"/>
              </a:rPr>
              <a:t>сторону размеченной на льду </a:t>
            </a:r>
            <a:r>
              <a:rPr lang="ru-RU" sz="2400" dirty="0" smtClean="0">
                <a:latin typeface="Comic Sans MS" panose="030F0702030302020204" pitchFamily="66" charset="0"/>
              </a:rPr>
              <a:t>мишени (дома). В </a:t>
            </a:r>
            <a:r>
              <a:rPr lang="ru-RU" sz="2400" dirty="0">
                <a:latin typeface="Comic Sans MS" panose="030F0702030302020204" pitchFamily="66" charset="0"/>
              </a:rPr>
              <a:t>каждой </a:t>
            </a:r>
            <a:r>
              <a:rPr lang="ru-RU" sz="2400" dirty="0" smtClean="0">
                <a:latin typeface="Comic Sans MS" panose="030F0702030302020204" pitchFamily="66" charset="0"/>
              </a:rPr>
              <a:t>команде - </a:t>
            </a:r>
            <a:r>
              <a:rPr lang="ru-RU" sz="2400" dirty="0">
                <a:latin typeface="Comic Sans MS" panose="030F0702030302020204" pitchFamily="66" charset="0"/>
              </a:rPr>
              <a:t>четыре игрока.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32656"/>
            <a:ext cx="225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Comic Sans MS" panose="030F0702030302020204" pitchFamily="66" charset="0"/>
              </a:rPr>
              <a:t>Керлинг</a:t>
            </a:r>
            <a:endParaRPr lang="ru-RU" sz="4000" dirty="0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9"/>
          <a:stretch/>
        </p:blipFill>
        <p:spPr bwMode="auto">
          <a:xfrm>
            <a:off x="395536" y="107363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 descr="C:\Users\1\Desktop\200_190313Kerl_09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9532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3536605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ЗИМНЯЯ ОЛИМПИАДА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61" y="1266195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ЛЕТНЯЯ ОЛИМПИАДА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67" y="4163255"/>
            <a:ext cx="3240000" cy="216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0" y="1870221"/>
            <a:ext cx="3240000" cy="216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72842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Плавание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538773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Плавание 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вид спорта, заключающийся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преодолении вплавь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за наименьшее время различных дистанций</a:t>
            </a:r>
          </a:p>
          <a:p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Виды плавания: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вольный стиль, плавание на спине, брасс, баттерфляй, комбинированная эстафета.</a:t>
            </a:r>
          </a:p>
        </p:txBody>
      </p:sp>
      <p:pic>
        <p:nvPicPr>
          <p:cNvPr id="6" name="Picture 4" descr="Файл:EK Zwemmen 2006 100m vlinder vrouwen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8093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Файл:Nina Dittrich 200m-butterfly Schwechat200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70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848302" y="606308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32656"/>
            <a:ext cx="3485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Водное поло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026" y="1628800"/>
            <a:ext cx="3963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Водное поло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командный вид спорта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 мячом, в котором две команды стараются забросить гол в ворота соперника. Игра при этом проходит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бассейне с водой.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соревнованиях принимают участие мужские и женские команды.</a:t>
            </a:r>
          </a:p>
        </p:txBody>
      </p:sp>
      <p:pic>
        <p:nvPicPr>
          <p:cNvPr id="4" name="Picture 2" descr="Файл:WaterPolo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9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Результаты поиска изображений для запроса &quot;Водное поло  олимпиад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9" y="414908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60648"/>
            <a:ext cx="441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Парусный спорт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784" y="1700808"/>
            <a:ext cx="43557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omic Sans MS" panose="030F0702030302020204" pitchFamily="66" charset="0"/>
                <a:cs typeface="Times New Roman" pitchFamily="18" charset="0"/>
              </a:rPr>
              <a:t>Парусный спорт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- виды спорта, в которых спортсмены соревнуются, используя снаряжение, главным образом, лодки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суда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. Соревнования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по парусному спорту были впервые включены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программу Олимпийских игр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1900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Файл:J-24 yacht racing, Sydney Harbour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44128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Результаты поиска изображений для запроса &quot;Парусный спорт олимпиада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113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Прыжки в воду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0805" y="16288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Прыжки в воду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один из водных видов спорта, выполняются прыжки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 трамплина и вышки.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Во время прыжка спортсмены выполняют ряд акробатических действий (обороты, винты, вращения)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Судьями оценивается как качество выполнения акробатических элементов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полётной фазе, так и чистота входа в воду</a:t>
            </a:r>
          </a:p>
        </p:txBody>
      </p:sp>
      <p:pic>
        <p:nvPicPr>
          <p:cNvPr id="6" name="Picture 4" descr="Картинка 60 из 5812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0317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Результаты поиска изображений для запроса &quot;Прыжки в воду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2447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5775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Синхронное плавание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3009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Синхронное плавание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один из водных видов спорта.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Синхронное плавание представляет собой смесь гимнастики, акробатики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 плавания.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программе Олимпийских игр соревнуются только женщины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Картинка 1 из 4250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8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Картинка 20 из 4250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10" y="3999793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59364"/>
            <a:ext cx="5900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Академическая гребля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7495" y="1556792"/>
            <a:ext cx="4453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Академическая гребля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циклический вид спорта.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Спортсмены находятся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лодках и гребут спиной вперед, в отличие от гребли на байдарках и каноэ. </a:t>
            </a:r>
          </a:p>
        </p:txBody>
      </p:sp>
      <p:pic>
        <p:nvPicPr>
          <p:cNvPr id="4" name="Picture 6" descr="Файл:Czworka podwojna-Pekin 2008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72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Картинка 23 из 3982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872" y="4044265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5500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Гребля на байдарках </a:t>
            </a:r>
          </a:p>
          <a:p>
            <a:pPr algn="r"/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и каноэ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72816"/>
            <a:ext cx="470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Гребля на байдарках и каноэ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гребной вид спорта,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котором используются лодки двух типов: байдарки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 каноэ.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Является олимпийским видом спорта с 1936 года.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Участие принимают мужчины и женщины</a:t>
            </a:r>
          </a:p>
        </p:txBody>
      </p:sp>
      <p:pic>
        <p:nvPicPr>
          <p:cNvPr id="12290" name="Picture 2" descr="Результаты поиска изображений для запроса &quot;Гребля на байдарках и каноэ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ы поиска изображений для запроса &quot;Гребля на байдарках и каноэ&quot;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913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Борьба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единоборство двух невооружённых спортсменов с использованием определённых приёмов.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программе Олимпийских игр представлены </a:t>
            </a: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Вольная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борьба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Греко-римская борьба.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32656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Борьба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Результаты поиска изображений для запроса &quot;Вольная борьб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54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Результаты поиска изображений для запроса &quot;Греко-римская борьба.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303542"/>
            <a:ext cx="131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Бокс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6808" y="1484784"/>
            <a:ext cx="49320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Бокс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контактный вид спорта,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котором спортсмены наносят друг другу удары кулаками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специальных перчатках.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Победа присваивается в случае, если соперник сбит с ног и не может подняться в течение десяти секунд (нокаут) или если он получил травму, не позволяющую продолжать бой (технический нокаут) или победитель определяется оценками судей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Результаты поиска изображений для запроса &quot;бокс олимпиада рио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ы поиска изображений для запроса &quot;бокс олимпиада рио&quot;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" y="4077072"/>
            <a:ext cx="3564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332656"/>
            <a:ext cx="2864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Comic Sans MS" panose="030F0702030302020204" pitchFamily="66" charset="0"/>
                <a:cs typeface="Times New Roman" pitchFamily="18" charset="0"/>
              </a:rPr>
              <a:t>Тейквондо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6204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latin typeface="Comic Sans MS" panose="030F0702030302020204" pitchFamily="66" charset="0"/>
                <a:cs typeface="Times New Roman" pitchFamily="18" charset="0"/>
              </a:rPr>
              <a:t>Тейквондо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– корейское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боевое искусство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  <a:cs typeface="Times New Roman" pitchFamily="18" charset="0"/>
              </a:rPr>
              <a:t>Тейквондо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означает систему духовной тренировки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технику самообороны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без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оружия, наряду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со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здоровьем, а также квалифицированным исполнением ударов, блоков и прыжков, выполняющихся голыми руками и ногами для поражения одного или нескольких соперников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Картинка 24 из 5473">
            <a:hlinkClick r:id="rId2"/>
          </p:cNvPr>
          <p:cNvPicPr>
            <a:picLocks noChangeArrowheads="1"/>
          </p:cNvPicPr>
          <p:nvPr/>
        </p:nvPicPr>
        <p:blipFill rotWithShape="1">
          <a:blip r:embed="rId3" cstate="print"/>
          <a:srcRect t="8374"/>
          <a:stretch/>
        </p:blipFill>
        <p:spPr bwMode="auto">
          <a:xfrm>
            <a:off x="490673" y="10779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Результаты поиска изображений для запроса &quot;Тейквондо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1" y="39330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68034"/>
              </p:ext>
            </p:extLst>
          </p:nvPr>
        </p:nvGraphicFramePr>
        <p:xfrm>
          <a:off x="827584" y="1589257"/>
          <a:ext cx="7632000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115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Файл:Diving pictogram.sv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789" y="1587427"/>
            <a:ext cx="1080000" cy="1080000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Файл:Water polo pictogram.svg">
            <a:hlinkClick r:id="rId4" action="ppaction://hlinksldjump"/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584" y="1589257"/>
            <a:ext cx="1079999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Файл:Swimming pictogram.svg">
            <a:hlinkClick r:id="rId6" action="ppaction://hlinksldjump"/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5" y="1587427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Файл:Synchronized swimming pictogram.sv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5955" y="1589257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Файл:Rowing pictogram.svg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6342" y="1589257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2" descr="Файл:Sailing pictogram.svg">
            <a:hlinkClick r:id="rId12" action="ppaction://hlinksldjump"/>
          </p:cNvPr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3678" y="1588342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Файл:Canoeing (flatwater) pictogram.svg">
            <a:hlinkClick r:id="rId14" action="ppaction://hlinksldjump"/>
          </p:cNvPr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2" y="1587427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Файл:Wrestling pictogram.sv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6" y="2694440"/>
            <a:ext cx="1079999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2" descr="Файл:Boxing pictogram.sv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07583" y="269444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Файл:Taekwondo pictogram.sv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94510" y="2694440"/>
            <a:ext cx="1080001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Picture 2" descr="Файл:Judo pictogram.sv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88015" y="2686591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" name="Picture 2" descr="Файл:Weightlifting pictogram.sv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48302" y="2686591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" name="Picture 2" descr="Файл:Fencing pictogram.sv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228302" y="269444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7" name="Picture 2" descr="Файл:Football pictogram.sv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27586" y="377444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9" name="Picture 2" descr="Файл:Handball pictogram.sv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07585" y="377444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" name="Picture 2" descr="Файл:Volleyball (indoor) pictogram.sv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998808" y="3766590"/>
            <a:ext cx="1080000" cy="1080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Файл:Table tennis pictogram.sv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093606" y="3766591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2" name="Picture 2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06" y="3770248"/>
            <a:ext cx="1080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Picture 2" descr="Файл:Tennis pictogram.sv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218332" y="3774440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" name="Picture 2" descr="Файл:Athletics pictogram.sv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827585" y="4866805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5" name="Picture 2" descr="Файл:Gymnastics (artistic) pictogram.svg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907584" y="4866805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6" name="Picture 2" descr="Файл:Gymnastics (rhythmic) pictogram.sv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974382" y="4866805"/>
            <a:ext cx="1080001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7" name="Picture 2" descr="Файл:Archery pictogram.sv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075789" y="4866805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8" name="Picture 2" descr="Файл:Cycling (road) pictogram.svg">
            <a:hlinkClick r:id="rId47" action="ppaction://hlinksldjump"/>
          </p:cNvPr>
          <p:cNvPicPr>
            <a:picLocks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145955" y="4866805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9" name="Picture 4" descr="Файл:Badminton pictogram.sv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18332" y="4866805"/>
            <a:ext cx="1080000" cy="1080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" name="Picture 2" descr="Файл:Equestrian pictogram.svg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305955" y="2690248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1" name="Picture 2" descr="Файл:Field hockey pictogram.svg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308302" y="3770248"/>
            <a:ext cx="1080000" cy="10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2" name="Стрелка вправо 31">
            <a:hlinkClick r:id="rId55" action="ppaction://hlinksldjump"/>
          </p:cNvPr>
          <p:cNvSpPr/>
          <p:nvPr/>
        </p:nvSpPr>
        <p:spPr>
          <a:xfrm>
            <a:off x="7488262" y="517782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07295" y="159159"/>
            <a:ext cx="839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Летние олимпийские виды спорта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332656"/>
            <a:ext cx="1875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Дзюдо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340768"/>
            <a:ext cx="47160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Дзюдо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современное японское боевое искусство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 спортивное единоборство без оружия. В дзюдо используются броски, болевые приёмы, удержания, удушения и удары</a:t>
            </a:r>
          </a:p>
          <a:p>
            <a:endParaRPr lang="ru-RU" dirty="0" smtClean="0"/>
          </a:p>
        </p:txBody>
      </p:sp>
      <p:pic>
        <p:nvPicPr>
          <p:cNvPr id="4" name="Picture 6" descr="Картинка 29 из 40417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45" y="104054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Картинка 12 из 40417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45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4791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Тяжёлая атлетика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866" y="15672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Тяжёлая атлетика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силовой вид спорта, в основе которого лежит выполнение упражнений по подниманию штанги над головой. </a:t>
            </a:r>
          </a:p>
          <a:p>
            <a:pPr>
              <a:defRPr/>
            </a:pP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Соревнования по тяжёлой атлетике сегодня включают в себя два упражнения - рывок и толчок.</a:t>
            </a:r>
          </a:p>
          <a:p>
            <a:pPr>
              <a:defRPr/>
            </a:pP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В программе Олимпийских игр с 1896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езультаты поиска изображений для запроса &quot;Тяжёлая атлетик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ы поиска изображений для запроса &quot;Тяжёлая атлетик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0" y="39330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Фехтование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448" y="1556791"/>
            <a:ext cx="496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Фехтование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система приёмов владения ручным холодным оружием в рукопашном бою. Главная цель спортивного состязания - нанести укол противнику и, соответственно, избежать укола самому. Победа присуждается тому, кто первым нанесет сопернику определенное количество уколов в соответствии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 правилами.</a:t>
            </a:r>
            <a:endParaRPr lang="ru-RU" dirty="0" smtClean="0">
              <a:latin typeface="Calibri" pitchFamily="34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айл:0408 USA Olympic fencing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76327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Картинка 9 из 284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57448"/>
            <a:ext cx="3600000" cy="270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88640"/>
            <a:ext cx="3756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Конный спорт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7008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Конный спорт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сборное понятие, под которым понимаются спортивные игры с использованием лошадей.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Лошадь при этом управляется перемещением веса всадника, сжатием бёдер и ослаблением или натяжением поводьев.</a:t>
            </a:r>
          </a:p>
        </p:txBody>
      </p:sp>
      <p:pic>
        <p:nvPicPr>
          <p:cNvPr id="4" name="Picture 4" descr="Картинка 8 из 11336">
            <a:hlinkClick r:id="rId2"/>
          </p:cNvPr>
          <p:cNvPicPr>
            <a:picLocks noChangeArrowheads="1"/>
          </p:cNvPicPr>
          <p:nvPr/>
        </p:nvPicPr>
        <p:blipFill rotWithShape="1">
          <a:blip r:embed="rId3" cstate="print"/>
          <a:srcRect r="6299" b="6556"/>
          <a:stretch/>
        </p:blipFill>
        <p:spPr bwMode="auto">
          <a:xfrm>
            <a:off x="356088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Результаты поиска изображений для запроса &quot;Конный спорт 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8" y="4071887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60648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Футбол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128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Футбол -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командный вид спорта, в котором целью является забить мяч в ворота соперника ногами или другими частями тела (кроме рук) большее, чем команда соперника количество раз.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настоящее время самый популярный и массовый вид спорта в мире.</a:t>
            </a:r>
          </a:p>
        </p:txBody>
      </p:sp>
      <p:pic>
        <p:nvPicPr>
          <p:cNvPr id="3076" name="Picture 4" descr="Результаты поиска изображений для запроса &quot;футбол&quot;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5" y="39330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ы поиска изображений для запроса &quot;футбол&quot;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5" y="96853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260648"/>
            <a:ext cx="22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Гандбол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62880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Гандбол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командная игра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мячом 7 на 7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игроков</a:t>
            </a: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по 6 полевых и вратарь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каждой команде).</a:t>
            </a:r>
          </a:p>
          <a:p>
            <a:pPr>
              <a:defRPr/>
            </a:pP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Играют в закрытых помещениях на площадке размерами 40х20 м сферическим надувным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мячом. Цель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игры − забросить как можно больше мячей в ворота противника.</a:t>
            </a:r>
          </a:p>
        </p:txBody>
      </p:sp>
      <p:pic>
        <p:nvPicPr>
          <p:cNvPr id="4" name="Picture 4" descr="Файл:Handball 07.jpg">
            <a:hlinkClick r:id="rId2"/>
          </p:cNvPr>
          <p:cNvPicPr>
            <a:picLocks noChangeArrowheads="1"/>
          </p:cNvPicPr>
          <p:nvPr/>
        </p:nvPicPr>
        <p:blipFill rotWithShape="1">
          <a:blip r:embed="rId3" cstate="print"/>
          <a:srcRect b="7203"/>
          <a:stretch/>
        </p:blipFill>
        <p:spPr bwMode="auto">
          <a:xfrm>
            <a:off x="467543" y="96853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Результаты поиска изображений для запроса &quot;Гандбол 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60648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Волейбол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725" y="155679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Волейбол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- командная спортивная игра, в процессе которой две команды соревнуются на специальной площадке, разделённой сеткой.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Игроки стремятся направить мяч на сторону соперника таким образом, чтобы он приземлился на площадке противника , либо игрок защищающейся команды допустил ошибку. </a:t>
            </a:r>
          </a:p>
        </p:txBody>
      </p:sp>
      <p:pic>
        <p:nvPicPr>
          <p:cNvPr id="4" name="Picture 2" descr="Файл:Volleyball game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Картинка 12 из 118536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3859" y="188640"/>
            <a:ext cx="5413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Настольный теннис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69132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Comic Sans MS" panose="030F0702030302020204" pitchFamily="66" charset="0"/>
                <a:cs typeface="Times New Roman" pitchFamily="18" charset="0"/>
              </a:rPr>
              <a:t>Настольный теннис </a:t>
            </a:r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Пинг-понг) - спортивная игра, основанная на перекидывании мяча ракетками через игровой стол с сеткой по определённым правилам.</a:t>
            </a:r>
          </a:p>
          <a:p>
            <a:pPr>
              <a:defRPr/>
            </a:pP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Целью игроков является достижение ситуации,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мяч не будет отбит противником.</a:t>
            </a:r>
          </a:p>
        </p:txBody>
      </p:sp>
      <p:pic>
        <p:nvPicPr>
          <p:cNvPr id="16386" name="Picture 2" descr="Результаты поиска изображений для запроса &quot;Настольный теннис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881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а 12 из 72187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33339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88640"/>
            <a:ext cx="2728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Баскетбол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4482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Баскетбол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спортивная командная игра с мячом.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баскетбол играют две команды, каждая из которых состоит из пяти игроков.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Цель каждой команды - забросить руками мяч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корзину соперника и помешать другой команде овладеть мячом и забросить его в свою корзину.</a:t>
            </a:r>
          </a:p>
        </p:txBody>
      </p:sp>
      <p:pic>
        <p:nvPicPr>
          <p:cNvPr id="17410" name="Picture 2" descr="Результаты поиска изображений для запроса &quot;Баскетбол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езультаты поиска изображений для запроса &quot;Баскетбол  олимпиад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332656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Теннис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388510"/>
            <a:ext cx="4716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omic Sans MS" panose="030F0702030302020204" pitchFamily="66" charset="0"/>
                <a:cs typeface="Times New Roman" pitchFamily="18" charset="0"/>
              </a:rPr>
              <a:t>Теннис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- вид спорта, в котором соперничают либо два игрока («одиночная игра»), либо две команды, состоящие из двух игроков («парная игра»). </a:t>
            </a:r>
          </a:p>
          <a:p>
            <a:pPr>
              <a:defRPr/>
            </a:pP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Задачей соперников)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является при помощи ракеток отправлять мяч на сторону соперника так, чтобы тот не смог его отразить, при этом, чтобы мяч не вылетел за поле игры.</a:t>
            </a:r>
          </a:p>
        </p:txBody>
      </p:sp>
      <p:pic>
        <p:nvPicPr>
          <p:cNvPr id="18434" name="Picture 2" descr="Результаты поиска изображений для запроса &quot;Теннис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3455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Результаты поиска изображений для запроса &quot;Теннис  олимпиад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961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460" y="253225"/>
            <a:ext cx="830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Зимние олимпийские </a:t>
            </a:r>
            <a:r>
              <a:rPr lang="ru-RU" sz="3600" b="1" dirty="0">
                <a:latin typeface="Comic Sans MS" panose="030F0702030302020204" pitchFamily="66" charset="0"/>
              </a:rPr>
              <a:t>виды спорта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702"/>
              </p:ext>
            </p:extLst>
          </p:nvPr>
        </p:nvGraphicFramePr>
        <p:xfrm>
          <a:off x="1369199" y="1340768"/>
          <a:ext cx="6480000" cy="50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/>
                <a:gridCol w="1620000"/>
                <a:gridCol w="1620000"/>
                <a:gridCol w="1620000"/>
              </a:tblGrid>
              <a:tr h="126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768182" y="560987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1\Desktop\img10.png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030" y="1364896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1\Desktop\img19.png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6303" y="2603903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1\Desktop\img12.pn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3979" y="1351701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C:\Users\1\Desktop\img9.png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3979" y="2624896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2" descr="C:\Users\1\Desktop\img14.png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5229" y="1364896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C:\Users\1\Desktop\img17.png">
            <a:hlinkClick r:id="rId13" action="ppaction://hlinksldjump"/>
          </p:cNvPr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23837" y="1364896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C:\Users\1\Desktop\img16.png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33979" y="2624896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2" descr="C:\Users\1\Desktop\img5.png">
            <a:hlinkClick r:id="rId17" action="ppaction://hlinksldjump"/>
          </p:cNvPr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36303" y="2616028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1\Desktop\img18.png">
            <a:hlinkClick r:id="rId19" action="ppaction://hlinksldjump"/>
          </p:cNvPr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61718" y="3895888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Picture 2" descr="C:\Users\1\Desktop\img15.png">
            <a:hlinkClick r:id="rId21" action="ppaction://hlinksldjump"/>
          </p:cNvPr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996303" y="3890375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" name="Picture 2" descr="C:\Users\1\Desktop\img7.png">
            <a:hlinkClick r:id="rId23" action="ppaction://hlinksldjump"/>
          </p:cNvPr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616303" y="3876028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" name="Picture 2" descr="C:\Users\1\Desktop\img11.png">
            <a:hlinkClick r:id="rId25" action="ppaction://hlinksldjump"/>
          </p:cNvPr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53979" y="3894350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7" name="Picture 2" descr="C:\Users\1\Desktop\img6.png">
            <a:hlinkClick r:id="rId27" action="ppaction://hlinksldjump"/>
          </p:cNvPr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373030" y="5154350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8" name="Picture 2" descr="C:\Users\1\Desktop\img13.png">
            <a:hlinkClick r:id="rId29" action="ppaction://hlinksldjump"/>
          </p:cNvPr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013979" y="5136028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9" name="Picture 2" descr="C:\Users\1\Desktop\img8.png">
            <a:hlinkClick r:id="rId31" action="ppaction://hlinksldjump"/>
          </p:cNvPr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645229" y="5150375"/>
            <a:ext cx="1620000" cy="12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Хоккей на траве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874" y="1484784"/>
            <a:ext cx="4837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Хоккей на траве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- один из самых популярных видов хоккея. Цель игры - загнать при помощи клюшки мяч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ворота соперника.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Победу одерживает команда, забившая за время игры больше голов чем соперник. Касаться мяча руками или ногами, кроме вратаря, запрещено. </a:t>
            </a:r>
          </a:p>
          <a:p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Картинка 14 из 1284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5963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Результаты поиска изображений для запроса &quot;Хоккей на траве   олимпиада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Лёгкая атлетика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4633" y="155679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Лёгкая атлетика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совокупность видов спорта, объединяющая пять дисциплин - бег; спортивная ходьба; прыжки (в длину, высоту, тройной, с шестом); метание (диска, копья, молота), толкание ядра; легкоатлетические многоборья.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 Один из основных и наиболее массовых видов спорта.</a:t>
            </a:r>
          </a:p>
        </p:txBody>
      </p:sp>
      <p:pic>
        <p:nvPicPr>
          <p:cNvPr id="4" name="Picture 2" descr="Файл:Dwain Chambers at Olympic Trials 2008 02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175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Картинка 6 из 18697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" y="401512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6179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Спортивная гимнастика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9696" y="1412776"/>
            <a:ext cx="47643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Спортивная гимнастика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вид спорта, включающий соревнования на гимнастических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снарядах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(брусьях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разной высоты, бревне, на коне, кольцах, параллельных брусьях и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перекладине),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вольных упражнениях и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опорных прыжках.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482" name="Picture 2" descr="Результаты поиска изображений для запроса &quot;Спортивная гимнастика 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933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Результаты поиска изображений для запроса &quot;Спортивная гимнастика   олимпиада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188640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Художественная гимнастика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521768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Художественная гимнастика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- вид спорта, выполнение под музыку различных гимнастических и танцевальных упражнений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без предмета, а также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с предметом (скакалка, обруч, мяч, булавы, лента).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Все упражнения идут под музыкальное сопровождение. </a:t>
            </a:r>
          </a:p>
          <a:p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400" dirty="0" smtClean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1508" name="Picture 4" descr="Результаты поиска изображений для запроса &quot;Художественная гимнастика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0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Результаты поиска изображений для запроса &quot;Художественная гимнастика  олимпиада&quot;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2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16632"/>
            <a:ext cx="459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Стрельба из лука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Стрельба из лука -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вид спорта, в котором производится стрельба из лука стрелами на точность или дальность.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Победителем является спортсмен или команда, которая наберёт больше очков, согласно правилам соревнований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Результаты поиска изображений для запроса &quot;Стрельба из лука 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7" y="980728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Результаты поиска изображений для запроса &quot;Стрельба из лука   олимпиада&quot;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" y="3861048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0648"/>
            <a:ext cx="2844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Велоспорт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Велосипедный спорт -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это перемещение по земле с использованием транспортных средств (велосипедов), движимых мускульной силой человека.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программу Олимпийских игр входят трековые гонки.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Основная цель гоночных дисциплин - наиболее быстрое преодоление дистанции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3554" name="Picture 2" descr="Результаты поиска изображений для запроса &quot;Велоспорт   олимпиада&quot;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Результаты поиска изображений для запроса &quot;велоспорт олимпиада 2016&quot;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0648"/>
            <a:ext cx="2906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  <a:cs typeface="Times New Roman" pitchFamily="18" charset="0"/>
              </a:rPr>
              <a:t>Бадминтон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107" y="1532087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  <a:cs typeface="Times New Roman" pitchFamily="18" charset="0"/>
              </a:rPr>
              <a:t>Бадминтон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 - вид спорта, заключающийся </a:t>
            </a:r>
          </a:p>
          <a:p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в перекидывании через сетку игрового снаряда под названием волан с помощью ракеток.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Цель игры - перекинуть волан через сетку так, чтобы тот коснулся земли на половине противника в пределах </a:t>
            </a:r>
            <a:r>
              <a:rPr 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площадки.</a:t>
            </a:r>
          </a:p>
        </p:txBody>
      </p:sp>
      <p:pic>
        <p:nvPicPr>
          <p:cNvPr id="4" name="Picture 2" descr="Файл:Badmintonpan.jpg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Картинка 19 из 27800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0573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05428" y="116632"/>
            <a:ext cx="4692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Фигурное катание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1412776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Фигурное </a:t>
            </a:r>
            <a:r>
              <a:rPr lang="ru-RU" sz="2400" b="1" dirty="0" smtClean="0">
                <a:latin typeface="Comic Sans MS" panose="030F0702030302020204" pitchFamily="66" charset="0"/>
              </a:rPr>
              <a:t>катание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с</a:t>
            </a:r>
            <a:r>
              <a:rPr lang="ru-RU" sz="2400" dirty="0" err="1" smtClean="0">
                <a:latin typeface="Comic Sans MS" panose="030F0702030302020204" pitchFamily="66" charset="0"/>
              </a:rPr>
              <a:t>ложнокоординационный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вид спорта. Основная идея заключается в передвижении спортсмена или пары спортсменов на коньках по льду с переменами направления скольжения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и </a:t>
            </a:r>
            <a:r>
              <a:rPr lang="ru-RU" sz="2400" dirty="0">
                <a:latin typeface="Comic Sans MS" panose="030F0702030302020204" pitchFamily="66" charset="0"/>
              </a:rPr>
              <a:t>выполнением дополнительных элементов (вращением, прыжками, комбинаций </a:t>
            </a:r>
            <a:r>
              <a:rPr lang="ru-RU" sz="2400" dirty="0" smtClean="0">
                <a:latin typeface="Comic Sans MS" panose="030F0702030302020204" pitchFamily="66" charset="0"/>
              </a:rPr>
              <a:t>шагов, поддержек</a:t>
            </a:r>
            <a:r>
              <a:rPr lang="ru-RU" sz="2400" dirty="0">
                <a:latin typeface="Comic Sans MS" panose="030F0702030302020204" pitchFamily="66" charset="0"/>
              </a:rPr>
              <a:t>  и др.) под музыку.</a:t>
            </a:r>
          </a:p>
        </p:txBody>
      </p:sp>
      <p:pic>
        <p:nvPicPr>
          <p:cNvPr id="21" name="Picture 5" descr="big_2adfbf2016a9c83eb6c9cdf23b674aa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Результаты поиска изображений для запроса &quot;фигурное катание&quot;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5" y="39657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393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Лыжные гонки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Лыжные гонки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 -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</a:rPr>
              <a:t>гонки на лыжах на определённую дистанцию по специально подготовленной трассе</a:t>
            </a:r>
          </a:p>
        </p:txBody>
      </p:sp>
      <p:pic>
        <p:nvPicPr>
          <p:cNvPr id="4" name="Picture 5" descr="%D0%9B%D1%8B%D0%B6%D0%BD%D1%8B%D0%B5-%D0%B3%D0%BE%D0%BD%D0%BA%D0%B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5363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/>
        </p:spPr>
      </p:pic>
      <p:pic>
        <p:nvPicPr>
          <p:cNvPr id="5" name="Picture 3" descr="C:\Users\1\Desktop\22092013_liiyjniiye-gonki_1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544" y="393305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260648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Биатлон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190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Comic Sans MS" panose="030F0702030302020204" pitchFamily="66" charset="0"/>
              </a:rPr>
              <a:t>Биатлон</a:t>
            </a:r>
            <a:r>
              <a:rPr lang="en-US" altLang="ru-RU" sz="2400" b="1" dirty="0" smtClean="0">
                <a:latin typeface="Comic Sans MS" panose="030F0702030302020204" pitchFamily="66" charset="0"/>
              </a:rPr>
              <a:t> -</a:t>
            </a:r>
            <a:r>
              <a:rPr lang="ru-RU" altLang="ru-RU" sz="2400" dirty="0">
                <a:latin typeface="Comic Sans MS" panose="030F0702030302020204" pitchFamily="66" charset="0"/>
              </a:rPr>
              <a:t> это зимний вид спорта, сочетающий лыжную гонку со стрельбой из малокалиберной винтовки</a:t>
            </a:r>
          </a:p>
        </p:txBody>
      </p:sp>
      <p:pic>
        <p:nvPicPr>
          <p:cNvPr id="4" name="Picture 4" descr="C:\Users\1\Desktop\biatlon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66" y="1196752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0-biatlon-osnovnye-pravila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566" y="400506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156" y="188640"/>
            <a:ext cx="5710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Прыжки с трамплина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Прыжки на лыжах с трамплина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en-US" altLang="ru-RU" sz="2400" dirty="0" smtClean="0">
                <a:latin typeface="Comic Sans MS" panose="030F0702030302020204" pitchFamily="66" charset="0"/>
              </a:rPr>
              <a:t> - 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вид </a:t>
            </a:r>
            <a:r>
              <a:rPr lang="ru-RU" altLang="ru-RU" sz="2400" dirty="0">
                <a:latin typeface="Comic Sans MS" panose="030F0702030302020204" pitchFamily="66" charset="0"/>
              </a:rPr>
              <a:t>спорта, включающий прыжки на лыжах со специально оборудованных трамплинов</a:t>
            </a:r>
          </a:p>
        </p:txBody>
      </p:sp>
      <p:pic>
        <p:nvPicPr>
          <p:cNvPr id="4" name="Picture 5" descr="J1"/>
          <p:cNvPicPr>
            <a:picLocks noChangeArrowheads="1"/>
          </p:cNvPicPr>
          <p:nvPr/>
        </p:nvPicPr>
        <p:blipFill>
          <a:blip r:embed="rId2"/>
          <a:srcRect r="4111"/>
          <a:stretch>
            <a:fillRect/>
          </a:stretch>
        </p:blipFill>
        <p:spPr bwMode="auto">
          <a:xfrm>
            <a:off x="467544" y="1263816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\Desktop\7740789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14" y="4149080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4955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Лыжное двоеборье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9030" y="17728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Лыжное двоеборье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- д</a:t>
            </a:r>
            <a:r>
              <a:rPr lang="ru-RU" sz="2400" dirty="0" smtClean="0">
                <a:latin typeface="Comic Sans MS" panose="030F0702030302020204" pitchFamily="66" charset="0"/>
              </a:rPr>
              <a:t>ругое название - </a:t>
            </a:r>
            <a:r>
              <a:rPr lang="ru-RU" sz="2400" dirty="0">
                <a:latin typeface="Comic Sans MS" panose="030F0702030302020204" pitchFamily="66" charset="0"/>
              </a:rPr>
              <a:t>северная </a:t>
            </a:r>
            <a:r>
              <a:rPr lang="ru-RU" sz="2400" dirty="0" smtClean="0">
                <a:latin typeface="Comic Sans MS" panose="030F0702030302020204" pitchFamily="66" charset="0"/>
              </a:rPr>
              <a:t>комбинация,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олимпийский </a:t>
            </a:r>
            <a:r>
              <a:rPr lang="ru-RU" altLang="ru-RU" sz="2400" dirty="0">
                <a:latin typeface="Comic Sans MS" panose="030F0702030302020204" pitchFamily="66" charset="0"/>
              </a:rPr>
              <a:t>вид спорта, сочетающий в своей программе прыжки на лыжах с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трамплина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endParaRPr lang="ru-RU" altLang="ru-RU" sz="2400" dirty="0" smtClean="0">
              <a:latin typeface="Comic Sans MS" panose="030F0702030302020204" pitchFamily="66" charset="0"/>
            </a:endParaRPr>
          </a:p>
          <a:p>
            <a:r>
              <a:rPr lang="ru-RU" altLang="ru-RU" sz="2400" dirty="0" smtClean="0">
                <a:latin typeface="Comic Sans MS" panose="030F0702030302020204" pitchFamily="66" charset="0"/>
              </a:rPr>
              <a:t>и</a:t>
            </a:r>
            <a:r>
              <a:rPr lang="ru-RU" altLang="ru-RU" sz="2400" dirty="0">
                <a:latin typeface="Comic Sans MS" panose="030F0702030302020204" pitchFamily="66" charset="0"/>
              </a:rPr>
              <a:t> 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лыжные </a:t>
            </a:r>
            <a:r>
              <a:rPr lang="ru-RU" altLang="ru-RU" sz="2400" dirty="0">
                <a:latin typeface="Comic Sans MS" panose="030F0702030302020204" pitchFamily="66" charset="0"/>
              </a:rPr>
              <a:t>гонки</a:t>
            </a:r>
          </a:p>
        </p:txBody>
      </p:sp>
      <p:pic>
        <p:nvPicPr>
          <p:cNvPr id="4" name="Picture 2" descr="C:\Users\1\Desktop\53457_origin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744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\Desktop\jerik-frencel_13607557141472012901frenzel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22337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376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4059</TotalTime>
  <Words>753</Words>
  <Application>Microsoft Office PowerPoint</Application>
  <PresentationFormat>Экран (4:3)</PresentationFormat>
  <Paragraphs>157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Волна</vt:lpstr>
      <vt:lpstr>ОЛИМПИЙСКИЕ ВИДЫ СПОРТА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ВИДЫ СПОРТА</dc:title>
  <dc:creator>Елена Смирнова</dc:creator>
  <cp:lastModifiedBy>Елена Смирнова</cp:lastModifiedBy>
  <cp:revision>73</cp:revision>
  <dcterms:created xsi:type="dcterms:W3CDTF">2017-03-30T06:19:08Z</dcterms:created>
  <dcterms:modified xsi:type="dcterms:W3CDTF">2017-04-11T02:21:40Z</dcterms:modified>
</cp:coreProperties>
</file>